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66" r:id="rId2"/>
    <p:sldId id="335" r:id="rId3"/>
    <p:sldId id="334" r:id="rId4"/>
    <p:sldId id="336" r:id="rId5"/>
    <p:sldId id="314" r:id="rId6"/>
    <p:sldId id="354" r:id="rId7"/>
    <p:sldId id="355" r:id="rId8"/>
    <p:sldId id="356" r:id="rId9"/>
    <p:sldId id="357" r:id="rId10"/>
    <p:sldId id="340" r:id="rId11"/>
    <p:sldId id="341" r:id="rId12"/>
    <p:sldId id="338" r:id="rId13"/>
    <p:sldId id="339" r:id="rId14"/>
    <p:sldId id="342" r:id="rId15"/>
    <p:sldId id="343" r:id="rId16"/>
    <p:sldId id="344" r:id="rId17"/>
    <p:sldId id="350" r:id="rId18"/>
    <p:sldId id="351" r:id="rId19"/>
    <p:sldId id="353"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427" r:id="rId34"/>
    <p:sldId id="422" r:id="rId35"/>
    <p:sldId id="379" r:id="rId36"/>
    <p:sldId id="380" r:id="rId37"/>
    <p:sldId id="381" r:id="rId38"/>
    <p:sldId id="382" r:id="rId39"/>
    <p:sldId id="432" r:id="rId40"/>
    <p:sldId id="435" r:id="rId41"/>
    <p:sldId id="423" r:id="rId42"/>
    <p:sldId id="383" r:id="rId43"/>
    <p:sldId id="384" r:id="rId44"/>
    <p:sldId id="385" r:id="rId45"/>
    <p:sldId id="386" r:id="rId46"/>
    <p:sldId id="387" r:id="rId47"/>
    <p:sldId id="388" r:id="rId48"/>
    <p:sldId id="389" r:id="rId49"/>
    <p:sldId id="390" r:id="rId50"/>
    <p:sldId id="391" r:id="rId51"/>
    <p:sldId id="392" r:id="rId52"/>
    <p:sldId id="393" r:id="rId53"/>
    <p:sldId id="425" r:id="rId54"/>
    <p:sldId id="426" r:id="rId55"/>
    <p:sldId id="394" r:id="rId56"/>
    <p:sldId id="431" r:id="rId57"/>
    <p:sldId id="428" r:id="rId58"/>
    <p:sldId id="398" r:id="rId59"/>
    <p:sldId id="399" r:id="rId60"/>
    <p:sldId id="401" r:id="rId61"/>
    <p:sldId id="400" r:id="rId62"/>
    <p:sldId id="433" r:id="rId63"/>
    <p:sldId id="434" r:id="rId64"/>
    <p:sldId id="430" r:id="rId65"/>
    <p:sldId id="408" r:id="rId66"/>
    <p:sldId id="358" r:id="rId67"/>
    <p:sldId id="410" r:id="rId68"/>
    <p:sldId id="411" r:id="rId69"/>
    <p:sldId id="362" r:id="rId70"/>
    <p:sldId id="407" r:id="rId71"/>
    <p:sldId id="412" r:id="rId72"/>
    <p:sldId id="413" r:id="rId73"/>
    <p:sldId id="416" r:id="rId74"/>
    <p:sldId id="364" r:id="rId75"/>
    <p:sldId id="417" r:id="rId76"/>
    <p:sldId id="418" r:id="rId77"/>
    <p:sldId id="421" r:id="rId78"/>
    <p:sldId id="409" r:id="rId79"/>
    <p:sldId id="419" r:id="rId80"/>
    <p:sldId id="420" r:id="rId81"/>
    <p:sldId id="414" r:id="rId82"/>
    <p:sldId id="415" r:id="rId83"/>
    <p:sldId id="361" r:id="rId84"/>
    <p:sldId id="269" r:id="rId85"/>
    <p:sldId id="406"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1B24"/>
    <a:srgbClr val="005BAA"/>
    <a:srgbClr val="FFD5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7" autoAdjust="0"/>
    <p:restoredTop sz="91286" autoAdjust="0"/>
  </p:normalViewPr>
  <p:slideViewPr>
    <p:cSldViewPr>
      <p:cViewPr varScale="1">
        <p:scale>
          <a:sx n="88" d="100"/>
          <a:sy n="88" d="100"/>
        </p:scale>
        <p:origin x="444" y="90"/>
      </p:cViewPr>
      <p:guideLst>
        <p:guide orient="horz" pos="2160"/>
        <p:guide pos="2880"/>
      </p:guideLst>
    </p:cSldViewPr>
  </p:slideViewPr>
  <p:notesTextViewPr>
    <p:cViewPr>
      <p:scale>
        <a:sx n="1" d="1"/>
        <a:sy n="1" d="1"/>
      </p:scale>
      <p:origin x="0" y="0"/>
    </p:cViewPr>
  </p:notesTextViewPr>
  <p:sorterViewPr>
    <p:cViewPr varScale="1">
      <p:scale>
        <a:sx n="1" d="1"/>
        <a:sy n="1" d="1"/>
      </p:scale>
      <p:origin x="0" y="-156"/>
    </p:cViewPr>
  </p:sorterViewPr>
  <p:notesViewPr>
    <p:cSldViewPr>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03D32A-8066-4821-A685-47A61232C139}"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F6EEC948-055A-4D01-983F-D227910020DB}">
      <dgm:prSet phldrT="[Text]"/>
      <dgm:spPr/>
      <dgm:t>
        <a:bodyPr/>
        <a:lstStyle/>
        <a:p>
          <a:r>
            <a:rPr lang="en-US" b="1" dirty="0" smtClean="0">
              <a:effectLst>
                <a:outerShdw blurRad="38100" dist="38100" dir="2700000" algn="tl">
                  <a:srgbClr val="000000">
                    <a:alpha val="43137"/>
                  </a:srgbClr>
                </a:outerShdw>
              </a:effectLst>
            </a:rPr>
            <a:t>ASSESSMENT Collect Data</a:t>
          </a:r>
          <a:r>
            <a:rPr lang="en-US" dirty="0" smtClean="0"/>
            <a:t>.</a:t>
          </a:r>
          <a:endParaRPr lang="en-US" dirty="0"/>
        </a:p>
      </dgm:t>
    </dgm:pt>
    <dgm:pt modelId="{305F92F0-070F-4D0C-8614-86F04359C999}" type="parTrans" cxnId="{369946F0-7CB1-4464-9726-D3F0F778439C}">
      <dgm:prSet/>
      <dgm:spPr/>
      <dgm:t>
        <a:bodyPr/>
        <a:lstStyle/>
        <a:p>
          <a:endParaRPr lang="en-US"/>
        </a:p>
      </dgm:t>
    </dgm:pt>
    <dgm:pt modelId="{4CE5344F-7AA1-416A-A4C4-072608DA871C}" type="sibTrans" cxnId="{369946F0-7CB1-4464-9726-D3F0F778439C}">
      <dgm:prSet/>
      <dgm:spPr/>
      <dgm:t>
        <a:bodyPr/>
        <a:lstStyle/>
        <a:p>
          <a:endParaRPr lang="en-US"/>
        </a:p>
      </dgm:t>
    </dgm:pt>
    <dgm:pt modelId="{C9204237-30AB-4863-BFA2-6B66E37D68D9}">
      <dgm:prSet phldrT="[Text]"/>
      <dgm:spPr>
        <a:solidFill>
          <a:schemeClr val="accent3"/>
        </a:solidFill>
      </dgm:spPr>
      <dgm:t>
        <a:bodyPr/>
        <a:lstStyle/>
        <a:p>
          <a:r>
            <a:rPr lang="en-US" b="1" dirty="0" smtClean="0">
              <a:effectLst>
                <a:outerShdw blurRad="38100" dist="38100" dir="2700000" algn="tl">
                  <a:srgbClr val="000000">
                    <a:alpha val="43137"/>
                  </a:srgbClr>
                </a:outerShdw>
              </a:effectLst>
            </a:rPr>
            <a:t>EVALUATION Determine next learning step.</a:t>
          </a:r>
          <a:endParaRPr lang="en-US" b="1" dirty="0">
            <a:effectLst>
              <a:outerShdw blurRad="38100" dist="38100" dir="2700000" algn="tl">
                <a:srgbClr val="000000">
                  <a:alpha val="43137"/>
                </a:srgbClr>
              </a:outerShdw>
            </a:effectLst>
          </a:endParaRPr>
        </a:p>
      </dgm:t>
    </dgm:pt>
    <dgm:pt modelId="{CC4E9294-1B6E-4371-93C8-98558A26C291}" type="parTrans" cxnId="{9E731ECE-C7F8-4D48-A62B-E443637EF77C}">
      <dgm:prSet/>
      <dgm:spPr/>
      <dgm:t>
        <a:bodyPr/>
        <a:lstStyle/>
        <a:p>
          <a:endParaRPr lang="en-US"/>
        </a:p>
      </dgm:t>
    </dgm:pt>
    <dgm:pt modelId="{DAB553C6-4F17-4249-8533-7BC5BA9490E7}" type="sibTrans" cxnId="{9E731ECE-C7F8-4D48-A62B-E443637EF77C}">
      <dgm:prSet/>
      <dgm:spPr/>
      <dgm:t>
        <a:bodyPr/>
        <a:lstStyle/>
        <a:p>
          <a:endParaRPr lang="en-US"/>
        </a:p>
      </dgm:t>
    </dgm:pt>
    <dgm:pt modelId="{68C98B70-95A0-4879-BC51-21C63B56D8B8}">
      <dgm:prSet phldrT="[Text]"/>
      <dgm:spPr>
        <a:solidFill>
          <a:srgbClr val="00B050"/>
        </a:solidFill>
      </dgm:spPr>
      <dgm:t>
        <a:bodyPr/>
        <a:lstStyle/>
        <a:p>
          <a:r>
            <a:rPr lang="en-US" b="1" dirty="0" smtClean="0">
              <a:effectLst>
                <a:outerShdw blurRad="38100" dist="38100" dir="2700000" algn="tl">
                  <a:srgbClr val="000000">
                    <a:alpha val="43137"/>
                  </a:srgbClr>
                </a:outerShdw>
              </a:effectLst>
            </a:rPr>
            <a:t>PLANNING Choose resources and approach.</a:t>
          </a:r>
          <a:endParaRPr lang="en-US" b="1" dirty="0">
            <a:effectLst>
              <a:outerShdw blurRad="38100" dist="38100" dir="2700000" algn="tl">
                <a:srgbClr val="000000">
                  <a:alpha val="43137"/>
                </a:srgbClr>
              </a:outerShdw>
            </a:effectLst>
          </a:endParaRPr>
        </a:p>
      </dgm:t>
    </dgm:pt>
    <dgm:pt modelId="{D5221822-D0A6-4B26-BCB5-60BBC9EF78F3}" type="parTrans" cxnId="{DCB40FE1-4ED5-46E2-B005-227F64E540AB}">
      <dgm:prSet/>
      <dgm:spPr/>
      <dgm:t>
        <a:bodyPr/>
        <a:lstStyle/>
        <a:p>
          <a:endParaRPr lang="en-US"/>
        </a:p>
      </dgm:t>
    </dgm:pt>
    <dgm:pt modelId="{6C4E85CF-C477-415B-8B85-79405F303442}" type="sibTrans" cxnId="{DCB40FE1-4ED5-46E2-B005-227F64E540AB}">
      <dgm:prSet/>
      <dgm:spPr/>
      <dgm:t>
        <a:bodyPr/>
        <a:lstStyle/>
        <a:p>
          <a:endParaRPr lang="en-US"/>
        </a:p>
      </dgm:t>
    </dgm:pt>
    <dgm:pt modelId="{F8F04DDD-798E-44BC-9866-62AF5230733C}">
      <dgm:prSet phldrT="[Text]"/>
      <dgm:spPr>
        <a:solidFill>
          <a:srgbClr val="0070C0"/>
        </a:solidFill>
      </dgm:spPr>
      <dgm:t>
        <a:bodyPr/>
        <a:lstStyle/>
        <a:p>
          <a:r>
            <a:rPr lang="en-US" b="1" dirty="0" smtClean="0">
              <a:effectLst>
                <a:outerShdw blurRad="38100" dist="38100" dir="2700000" algn="tl">
                  <a:srgbClr val="000000">
                    <a:alpha val="43137"/>
                  </a:srgbClr>
                </a:outerShdw>
              </a:effectLst>
            </a:rPr>
            <a:t>TEACHING Supports students learning.</a:t>
          </a:r>
          <a:endParaRPr lang="en-US" b="1" dirty="0">
            <a:effectLst>
              <a:outerShdw blurRad="38100" dist="38100" dir="2700000" algn="tl">
                <a:srgbClr val="000000">
                  <a:alpha val="43137"/>
                </a:srgbClr>
              </a:outerShdw>
            </a:effectLst>
          </a:endParaRPr>
        </a:p>
      </dgm:t>
    </dgm:pt>
    <dgm:pt modelId="{91FDB32A-88F4-4D6C-A061-4AAEA83AC14A}" type="parTrans" cxnId="{6B9D8452-D9AE-491F-A5E3-71B664C2789A}">
      <dgm:prSet/>
      <dgm:spPr/>
      <dgm:t>
        <a:bodyPr/>
        <a:lstStyle/>
        <a:p>
          <a:endParaRPr lang="en-US"/>
        </a:p>
      </dgm:t>
    </dgm:pt>
    <dgm:pt modelId="{D674D2BA-E3E6-422F-A4B4-950767B68482}" type="sibTrans" cxnId="{6B9D8452-D9AE-491F-A5E3-71B664C2789A}">
      <dgm:prSet/>
      <dgm:spPr/>
      <dgm:t>
        <a:bodyPr/>
        <a:lstStyle/>
        <a:p>
          <a:endParaRPr lang="en-US"/>
        </a:p>
      </dgm:t>
    </dgm:pt>
    <dgm:pt modelId="{33A148C3-562D-4DFE-8A07-54403EF840D3}" type="pres">
      <dgm:prSet presAssocID="{8503D32A-8066-4821-A685-47A61232C139}" presName="cycle" presStyleCnt="0">
        <dgm:presLayoutVars>
          <dgm:dir/>
          <dgm:resizeHandles val="exact"/>
        </dgm:presLayoutVars>
      </dgm:prSet>
      <dgm:spPr/>
      <dgm:t>
        <a:bodyPr/>
        <a:lstStyle/>
        <a:p>
          <a:endParaRPr lang="en-US"/>
        </a:p>
      </dgm:t>
    </dgm:pt>
    <dgm:pt modelId="{3D24B7DD-216C-4C56-B65C-84F528FCA353}" type="pres">
      <dgm:prSet presAssocID="{F6EEC948-055A-4D01-983F-D227910020DB}" presName="node" presStyleLbl="node1" presStyleIdx="0" presStyleCnt="4">
        <dgm:presLayoutVars>
          <dgm:bulletEnabled val="1"/>
        </dgm:presLayoutVars>
      </dgm:prSet>
      <dgm:spPr/>
      <dgm:t>
        <a:bodyPr/>
        <a:lstStyle/>
        <a:p>
          <a:endParaRPr lang="en-US"/>
        </a:p>
      </dgm:t>
    </dgm:pt>
    <dgm:pt modelId="{2E58C455-813C-4503-BD8B-4F337B42E258}" type="pres">
      <dgm:prSet presAssocID="{F6EEC948-055A-4D01-983F-D227910020DB}" presName="spNode" presStyleCnt="0"/>
      <dgm:spPr/>
    </dgm:pt>
    <dgm:pt modelId="{FC939321-96D9-4B0C-95E5-2BE3D0750D61}" type="pres">
      <dgm:prSet presAssocID="{4CE5344F-7AA1-416A-A4C4-072608DA871C}" presName="sibTrans" presStyleLbl="sibTrans1D1" presStyleIdx="0" presStyleCnt="4"/>
      <dgm:spPr/>
      <dgm:t>
        <a:bodyPr/>
        <a:lstStyle/>
        <a:p>
          <a:endParaRPr lang="en-US"/>
        </a:p>
      </dgm:t>
    </dgm:pt>
    <dgm:pt modelId="{F9C4C2F1-0711-4987-B96C-5B5F7B815CC6}" type="pres">
      <dgm:prSet presAssocID="{C9204237-30AB-4863-BFA2-6B66E37D68D9}" presName="node" presStyleLbl="node1" presStyleIdx="1" presStyleCnt="4" custRadScaleRad="100001" custRadScaleInc="642">
        <dgm:presLayoutVars>
          <dgm:bulletEnabled val="1"/>
        </dgm:presLayoutVars>
      </dgm:prSet>
      <dgm:spPr/>
      <dgm:t>
        <a:bodyPr/>
        <a:lstStyle/>
        <a:p>
          <a:endParaRPr lang="en-US"/>
        </a:p>
      </dgm:t>
    </dgm:pt>
    <dgm:pt modelId="{52EFDBC2-154B-4706-859F-722533753118}" type="pres">
      <dgm:prSet presAssocID="{C9204237-30AB-4863-BFA2-6B66E37D68D9}" presName="spNode" presStyleCnt="0"/>
      <dgm:spPr/>
    </dgm:pt>
    <dgm:pt modelId="{139B454D-ACFE-40E1-939E-2A7CE38D2D56}" type="pres">
      <dgm:prSet presAssocID="{DAB553C6-4F17-4249-8533-7BC5BA9490E7}" presName="sibTrans" presStyleLbl="sibTrans1D1" presStyleIdx="1" presStyleCnt="4"/>
      <dgm:spPr/>
      <dgm:t>
        <a:bodyPr/>
        <a:lstStyle/>
        <a:p>
          <a:endParaRPr lang="en-US"/>
        </a:p>
      </dgm:t>
    </dgm:pt>
    <dgm:pt modelId="{9ADE0A2E-A175-4636-997E-551370E0C2C9}" type="pres">
      <dgm:prSet presAssocID="{68C98B70-95A0-4879-BC51-21C63B56D8B8}" presName="node" presStyleLbl="node1" presStyleIdx="2" presStyleCnt="4">
        <dgm:presLayoutVars>
          <dgm:bulletEnabled val="1"/>
        </dgm:presLayoutVars>
      </dgm:prSet>
      <dgm:spPr/>
      <dgm:t>
        <a:bodyPr/>
        <a:lstStyle/>
        <a:p>
          <a:endParaRPr lang="en-US"/>
        </a:p>
      </dgm:t>
    </dgm:pt>
    <dgm:pt modelId="{DD2326EA-C651-4B5A-A4CC-57FF1BD7D3DD}" type="pres">
      <dgm:prSet presAssocID="{68C98B70-95A0-4879-BC51-21C63B56D8B8}" presName="spNode" presStyleCnt="0"/>
      <dgm:spPr/>
    </dgm:pt>
    <dgm:pt modelId="{740C935A-7423-4659-A48C-8DB6BACDBDB2}" type="pres">
      <dgm:prSet presAssocID="{6C4E85CF-C477-415B-8B85-79405F303442}" presName="sibTrans" presStyleLbl="sibTrans1D1" presStyleIdx="2" presStyleCnt="4"/>
      <dgm:spPr/>
      <dgm:t>
        <a:bodyPr/>
        <a:lstStyle/>
        <a:p>
          <a:endParaRPr lang="en-US"/>
        </a:p>
      </dgm:t>
    </dgm:pt>
    <dgm:pt modelId="{EE752BFE-FE27-4EC9-8BB5-036C690ADDD7}" type="pres">
      <dgm:prSet presAssocID="{F8F04DDD-798E-44BC-9866-62AF5230733C}" presName="node" presStyleLbl="node1" presStyleIdx="3" presStyleCnt="4">
        <dgm:presLayoutVars>
          <dgm:bulletEnabled val="1"/>
        </dgm:presLayoutVars>
      </dgm:prSet>
      <dgm:spPr/>
      <dgm:t>
        <a:bodyPr/>
        <a:lstStyle/>
        <a:p>
          <a:endParaRPr lang="en-US"/>
        </a:p>
      </dgm:t>
    </dgm:pt>
    <dgm:pt modelId="{656354EB-0DAE-4B50-9175-A7999692FE90}" type="pres">
      <dgm:prSet presAssocID="{F8F04DDD-798E-44BC-9866-62AF5230733C}" presName="spNode" presStyleCnt="0"/>
      <dgm:spPr/>
    </dgm:pt>
    <dgm:pt modelId="{D0AF36DF-FC0F-4E65-854A-B0B28A66F24A}" type="pres">
      <dgm:prSet presAssocID="{D674D2BA-E3E6-422F-A4B4-950767B68482}" presName="sibTrans" presStyleLbl="sibTrans1D1" presStyleIdx="3" presStyleCnt="4"/>
      <dgm:spPr/>
      <dgm:t>
        <a:bodyPr/>
        <a:lstStyle/>
        <a:p>
          <a:endParaRPr lang="en-US"/>
        </a:p>
      </dgm:t>
    </dgm:pt>
  </dgm:ptLst>
  <dgm:cxnLst>
    <dgm:cxn modelId="{6C833F7F-E79F-43CF-BE67-1A8D5B8168CC}" type="presOf" srcId="{8503D32A-8066-4821-A685-47A61232C139}" destId="{33A148C3-562D-4DFE-8A07-54403EF840D3}" srcOrd="0" destOrd="0" presId="urn:microsoft.com/office/officeart/2005/8/layout/cycle5"/>
    <dgm:cxn modelId="{6629F9D5-8F10-440D-BE0C-01F31FBB9823}" type="presOf" srcId="{6C4E85CF-C477-415B-8B85-79405F303442}" destId="{740C935A-7423-4659-A48C-8DB6BACDBDB2}" srcOrd="0" destOrd="0" presId="urn:microsoft.com/office/officeart/2005/8/layout/cycle5"/>
    <dgm:cxn modelId="{33033F10-A26A-4633-81D9-B86E79692B67}" type="presOf" srcId="{F6EEC948-055A-4D01-983F-D227910020DB}" destId="{3D24B7DD-216C-4C56-B65C-84F528FCA353}" srcOrd="0" destOrd="0" presId="urn:microsoft.com/office/officeart/2005/8/layout/cycle5"/>
    <dgm:cxn modelId="{DCB40FE1-4ED5-46E2-B005-227F64E540AB}" srcId="{8503D32A-8066-4821-A685-47A61232C139}" destId="{68C98B70-95A0-4879-BC51-21C63B56D8B8}" srcOrd="2" destOrd="0" parTransId="{D5221822-D0A6-4B26-BCB5-60BBC9EF78F3}" sibTransId="{6C4E85CF-C477-415B-8B85-79405F303442}"/>
    <dgm:cxn modelId="{6B9D8452-D9AE-491F-A5E3-71B664C2789A}" srcId="{8503D32A-8066-4821-A685-47A61232C139}" destId="{F8F04DDD-798E-44BC-9866-62AF5230733C}" srcOrd="3" destOrd="0" parTransId="{91FDB32A-88F4-4D6C-A061-4AAEA83AC14A}" sibTransId="{D674D2BA-E3E6-422F-A4B4-950767B68482}"/>
    <dgm:cxn modelId="{369946F0-7CB1-4464-9726-D3F0F778439C}" srcId="{8503D32A-8066-4821-A685-47A61232C139}" destId="{F6EEC948-055A-4D01-983F-D227910020DB}" srcOrd="0" destOrd="0" parTransId="{305F92F0-070F-4D0C-8614-86F04359C999}" sibTransId="{4CE5344F-7AA1-416A-A4C4-072608DA871C}"/>
    <dgm:cxn modelId="{A2A90660-F52E-4A8F-8C31-52BC4320772E}" type="presOf" srcId="{C9204237-30AB-4863-BFA2-6B66E37D68D9}" destId="{F9C4C2F1-0711-4987-B96C-5B5F7B815CC6}" srcOrd="0" destOrd="0" presId="urn:microsoft.com/office/officeart/2005/8/layout/cycle5"/>
    <dgm:cxn modelId="{55B0AB2A-80B3-4D56-B63E-E1BE546505B1}" type="presOf" srcId="{F8F04DDD-798E-44BC-9866-62AF5230733C}" destId="{EE752BFE-FE27-4EC9-8BB5-036C690ADDD7}" srcOrd="0" destOrd="0" presId="urn:microsoft.com/office/officeart/2005/8/layout/cycle5"/>
    <dgm:cxn modelId="{34736792-23E0-40F0-B0CB-41598224C97B}" type="presOf" srcId="{4CE5344F-7AA1-416A-A4C4-072608DA871C}" destId="{FC939321-96D9-4B0C-95E5-2BE3D0750D61}" srcOrd="0" destOrd="0" presId="urn:microsoft.com/office/officeart/2005/8/layout/cycle5"/>
    <dgm:cxn modelId="{9E731ECE-C7F8-4D48-A62B-E443637EF77C}" srcId="{8503D32A-8066-4821-A685-47A61232C139}" destId="{C9204237-30AB-4863-BFA2-6B66E37D68D9}" srcOrd="1" destOrd="0" parTransId="{CC4E9294-1B6E-4371-93C8-98558A26C291}" sibTransId="{DAB553C6-4F17-4249-8533-7BC5BA9490E7}"/>
    <dgm:cxn modelId="{06E61CD3-5831-4B88-B61F-C6DF3DA4D149}" type="presOf" srcId="{D674D2BA-E3E6-422F-A4B4-950767B68482}" destId="{D0AF36DF-FC0F-4E65-854A-B0B28A66F24A}" srcOrd="0" destOrd="0" presId="urn:microsoft.com/office/officeart/2005/8/layout/cycle5"/>
    <dgm:cxn modelId="{21740E7D-0DB9-41A9-8FD7-A2E1A729A961}" type="presOf" srcId="{DAB553C6-4F17-4249-8533-7BC5BA9490E7}" destId="{139B454D-ACFE-40E1-939E-2A7CE38D2D56}" srcOrd="0" destOrd="0" presId="urn:microsoft.com/office/officeart/2005/8/layout/cycle5"/>
    <dgm:cxn modelId="{CE0EAEDB-9CD8-416E-90F9-16096EDAA9BD}" type="presOf" srcId="{68C98B70-95A0-4879-BC51-21C63B56D8B8}" destId="{9ADE0A2E-A175-4636-997E-551370E0C2C9}" srcOrd="0" destOrd="0" presId="urn:microsoft.com/office/officeart/2005/8/layout/cycle5"/>
    <dgm:cxn modelId="{C1473F94-E801-4496-98E3-1549AB57252C}" type="presParOf" srcId="{33A148C3-562D-4DFE-8A07-54403EF840D3}" destId="{3D24B7DD-216C-4C56-B65C-84F528FCA353}" srcOrd="0" destOrd="0" presId="urn:microsoft.com/office/officeart/2005/8/layout/cycle5"/>
    <dgm:cxn modelId="{BAB1A2B9-DC2D-4284-A69D-348E2E29F3F7}" type="presParOf" srcId="{33A148C3-562D-4DFE-8A07-54403EF840D3}" destId="{2E58C455-813C-4503-BD8B-4F337B42E258}" srcOrd="1" destOrd="0" presId="urn:microsoft.com/office/officeart/2005/8/layout/cycle5"/>
    <dgm:cxn modelId="{9470C7B9-757D-436F-AD50-7D89455C9B82}" type="presParOf" srcId="{33A148C3-562D-4DFE-8A07-54403EF840D3}" destId="{FC939321-96D9-4B0C-95E5-2BE3D0750D61}" srcOrd="2" destOrd="0" presId="urn:microsoft.com/office/officeart/2005/8/layout/cycle5"/>
    <dgm:cxn modelId="{7E101526-75F8-49ED-9CA8-2DEE07B15203}" type="presParOf" srcId="{33A148C3-562D-4DFE-8A07-54403EF840D3}" destId="{F9C4C2F1-0711-4987-B96C-5B5F7B815CC6}" srcOrd="3" destOrd="0" presId="urn:microsoft.com/office/officeart/2005/8/layout/cycle5"/>
    <dgm:cxn modelId="{5E80A896-8CDD-4FB2-8B15-23F5DD45224C}" type="presParOf" srcId="{33A148C3-562D-4DFE-8A07-54403EF840D3}" destId="{52EFDBC2-154B-4706-859F-722533753118}" srcOrd="4" destOrd="0" presId="urn:microsoft.com/office/officeart/2005/8/layout/cycle5"/>
    <dgm:cxn modelId="{72BA1F3B-FA0A-452A-BA57-A98FD41D3A6D}" type="presParOf" srcId="{33A148C3-562D-4DFE-8A07-54403EF840D3}" destId="{139B454D-ACFE-40E1-939E-2A7CE38D2D56}" srcOrd="5" destOrd="0" presId="urn:microsoft.com/office/officeart/2005/8/layout/cycle5"/>
    <dgm:cxn modelId="{D73C7E36-4F54-4EFF-ABF9-8C0536F8628E}" type="presParOf" srcId="{33A148C3-562D-4DFE-8A07-54403EF840D3}" destId="{9ADE0A2E-A175-4636-997E-551370E0C2C9}" srcOrd="6" destOrd="0" presId="urn:microsoft.com/office/officeart/2005/8/layout/cycle5"/>
    <dgm:cxn modelId="{720FB3BE-BF33-42A2-ACAE-84737EE719F0}" type="presParOf" srcId="{33A148C3-562D-4DFE-8A07-54403EF840D3}" destId="{DD2326EA-C651-4B5A-A4CC-57FF1BD7D3DD}" srcOrd="7" destOrd="0" presId="urn:microsoft.com/office/officeart/2005/8/layout/cycle5"/>
    <dgm:cxn modelId="{4FD8C180-AABB-4BA7-AA06-E84B04E86606}" type="presParOf" srcId="{33A148C3-562D-4DFE-8A07-54403EF840D3}" destId="{740C935A-7423-4659-A48C-8DB6BACDBDB2}" srcOrd="8" destOrd="0" presId="urn:microsoft.com/office/officeart/2005/8/layout/cycle5"/>
    <dgm:cxn modelId="{E08E83CC-75FF-4E74-9BCF-F2ABF22D2516}" type="presParOf" srcId="{33A148C3-562D-4DFE-8A07-54403EF840D3}" destId="{EE752BFE-FE27-4EC9-8BB5-036C690ADDD7}" srcOrd="9" destOrd="0" presId="urn:microsoft.com/office/officeart/2005/8/layout/cycle5"/>
    <dgm:cxn modelId="{C51A9447-DD1F-4671-B143-7A49CB45A45D}" type="presParOf" srcId="{33A148C3-562D-4DFE-8A07-54403EF840D3}" destId="{656354EB-0DAE-4B50-9175-A7999692FE90}" srcOrd="10" destOrd="0" presId="urn:microsoft.com/office/officeart/2005/8/layout/cycle5"/>
    <dgm:cxn modelId="{CFCC4C26-9044-4409-9079-BF209B7E1919}" type="presParOf" srcId="{33A148C3-562D-4DFE-8A07-54403EF840D3}" destId="{D0AF36DF-FC0F-4E65-854A-B0B28A66F24A}"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13C668-77E2-4713-9D4B-D114AA497615}" type="doc">
      <dgm:prSet loTypeId="urn:microsoft.com/office/officeart/2005/8/layout/pyramid1" loCatId="pyramid" qsTypeId="urn:microsoft.com/office/officeart/2005/8/quickstyle/simple1" qsCatId="simple" csTypeId="urn:microsoft.com/office/officeart/2005/8/colors/colorful2" csCatId="colorful" phldr="1"/>
      <dgm:spPr/>
    </dgm:pt>
    <dgm:pt modelId="{D0770A2B-B5F0-4075-B91C-2DF3B4BDE070}">
      <dgm:prSet phldrT="[Text]" custT="1"/>
      <dgm:spPr>
        <a:solidFill>
          <a:srgbClr val="8AF464"/>
        </a:solidFill>
      </dgm:spPr>
      <dgm:t>
        <a:bodyPr/>
        <a:lstStyle/>
        <a:p>
          <a:r>
            <a:rPr lang="en-US" sz="4400" b="1" dirty="0" smtClean="0">
              <a:latin typeface="Century Gothic" panose="020B0502020202020204" pitchFamily="34" charset="0"/>
            </a:rPr>
            <a:t>Tier 2</a:t>
          </a:r>
          <a:r>
            <a:rPr lang="en-US" sz="4400" dirty="0" smtClean="0">
              <a:latin typeface="Century Gothic" panose="020B0502020202020204" pitchFamily="34" charset="0"/>
            </a:rPr>
            <a:t> </a:t>
          </a:r>
        </a:p>
        <a:p>
          <a:r>
            <a:rPr lang="en-US" sz="2400" dirty="0" smtClean="0">
              <a:latin typeface="Century Gothic" panose="020B0502020202020204" pitchFamily="34" charset="0"/>
            </a:rPr>
            <a:t>supplemental small groups (~15%)</a:t>
          </a:r>
          <a:endParaRPr lang="en-US" sz="2400" dirty="0">
            <a:latin typeface="Century Gothic" panose="020B0502020202020204" pitchFamily="34" charset="0"/>
          </a:endParaRPr>
        </a:p>
      </dgm:t>
    </dgm:pt>
    <dgm:pt modelId="{B72BB27B-1CF9-429E-94B7-FCE9A2DAC0F1}" type="parTrans" cxnId="{D9EDC60F-7A9B-4BBC-9583-55EF651ABF32}">
      <dgm:prSet/>
      <dgm:spPr/>
      <dgm:t>
        <a:bodyPr/>
        <a:lstStyle/>
        <a:p>
          <a:endParaRPr lang="en-US"/>
        </a:p>
      </dgm:t>
    </dgm:pt>
    <dgm:pt modelId="{08C0FA47-1CDE-43FF-80A3-4E5C330BC2EC}" type="sibTrans" cxnId="{D9EDC60F-7A9B-4BBC-9583-55EF651ABF32}">
      <dgm:prSet/>
      <dgm:spPr/>
      <dgm:t>
        <a:bodyPr/>
        <a:lstStyle/>
        <a:p>
          <a:endParaRPr lang="en-US"/>
        </a:p>
      </dgm:t>
    </dgm:pt>
    <dgm:pt modelId="{02142F1D-CA4D-4DD7-A4E2-CF89BC016916}">
      <dgm:prSet phldrT="[Text]" custT="1"/>
      <dgm:spPr>
        <a:solidFill>
          <a:schemeClr val="tx2">
            <a:lumMod val="20000"/>
            <a:lumOff val="80000"/>
          </a:schemeClr>
        </a:solidFill>
      </dgm:spPr>
      <dgm:t>
        <a:bodyPr/>
        <a:lstStyle/>
        <a:p>
          <a:r>
            <a:rPr lang="en-US" sz="4400" b="1" dirty="0" smtClean="0">
              <a:latin typeface="Century Gothic" panose="020B0502020202020204" pitchFamily="34" charset="0"/>
            </a:rPr>
            <a:t>Tier 1</a:t>
          </a:r>
          <a:endParaRPr lang="en-US" sz="4400" dirty="0" smtClean="0">
            <a:latin typeface="Century Gothic" panose="020B0502020202020204" pitchFamily="34" charset="0"/>
          </a:endParaRPr>
        </a:p>
        <a:p>
          <a:r>
            <a:rPr lang="en-US" sz="2400" dirty="0" smtClean="0">
              <a:latin typeface="Century Gothic" panose="020B0502020202020204" pitchFamily="34" charset="0"/>
            </a:rPr>
            <a:t>core curriculum (~80%)</a:t>
          </a:r>
          <a:endParaRPr lang="en-US" sz="2400" dirty="0">
            <a:latin typeface="Century Gothic" panose="020B0502020202020204" pitchFamily="34" charset="0"/>
          </a:endParaRPr>
        </a:p>
      </dgm:t>
    </dgm:pt>
    <dgm:pt modelId="{6E64F9C7-733D-4DC0-B32F-20B8677370D9}" type="parTrans" cxnId="{E47AC98B-31E7-478C-9BB5-D78AA363D45F}">
      <dgm:prSet/>
      <dgm:spPr/>
      <dgm:t>
        <a:bodyPr/>
        <a:lstStyle/>
        <a:p>
          <a:endParaRPr lang="en-US"/>
        </a:p>
      </dgm:t>
    </dgm:pt>
    <dgm:pt modelId="{A7073443-E192-430E-A616-7A7CEF7D54B3}" type="sibTrans" cxnId="{E47AC98B-31E7-478C-9BB5-D78AA363D45F}">
      <dgm:prSet/>
      <dgm:spPr/>
      <dgm:t>
        <a:bodyPr/>
        <a:lstStyle/>
        <a:p>
          <a:endParaRPr lang="en-US"/>
        </a:p>
      </dgm:t>
    </dgm:pt>
    <dgm:pt modelId="{BCACBC06-5CE9-47BA-A2B4-42B9F4CBFFEA}">
      <dgm:prSet phldrT="[Text]" custT="1"/>
      <dgm:spPr>
        <a:solidFill>
          <a:schemeClr val="accent5">
            <a:lumMod val="20000"/>
            <a:lumOff val="80000"/>
          </a:schemeClr>
        </a:solidFill>
      </dgm:spPr>
      <dgm:t>
        <a:bodyPr/>
        <a:lstStyle/>
        <a:p>
          <a:r>
            <a:rPr lang="en-US" sz="4400" b="1" dirty="0" smtClean="0">
              <a:latin typeface="Century Gothic" panose="020B0502020202020204" pitchFamily="34" charset="0"/>
            </a:rPr>
            <a:t>Tier 3 </a:t>
          </a:r>
          <a:endParaRPr lang="en-US" sz="4400" dirty="0" smtClean="0">
            <a:latin typeface="Century Gothic" panose="020B0502020202020204" pitchFamily="34" charset="0"/>
          </a:endParaRPr>
        </a:p>
      </dgm:t>
    </dgm:pt>
    <dgm:pt modelId="{86C6EA8F-9A5C-4EF9-8B35-C9313F551287}" type="sibTrans" cxnId="{04A3D0A0-F128-40A6-926A-C59A84F6C1A6}">
      <dgm:prSet/>
      <dgm:spPr/>
      <dgm:t>
        <a:bodyPr/>
        <a:lstStyle/>
        <a:p>
          <a:endParaRPr lang="en-US"/>
        </a:p>
      </dgm:t>
    </dgm:pt>
    <dgm:pt modelId="{501A52E3-45BE-4942-9255-EF6F9E98FABB}" type="parTrans" cxnId="{04A3D0A0-F128-40A6-926A-C59A84F6C1A6}">
      <dgm:prSet/>
      <dgm:spPr/>
      <dgm:t>
        <a:bodyPr/>
        <a:lstStyle/>
        <a:p>
          <a:endParaRPr lang="en-US"/>
        </a:p>
      </dgm:t>
    </dgm:pt>
    <dgm:pt modelId="{FAD4734E-55BD-4771-9DE7-E4124F5792B9}" type="pres">
      <dgm:prSet presAssocID="{F113C668-77E2-4713-9D4B-D114AA497615}" presName="Name0" presStyleCnt="0">
        <dgm:presLayoutVars>
          <dgm:dir/>
          <dgm:animLvl val="lvl"/>
          <dgm:resizeHandles val="exact"/>
        </dgm:presLayoutVars>
      </dgm:prSet>
      <dgm:spPr/>
    </dgm:pt>
    <dgm:pt modelId="{706604B1-6411-4A22-A168-20762B2CE45D}" type="pres">
      <dgm:prSet presAssocID="{BCACBC06-5CE9-47BA-A2B4-42B9F4CBFFEA}" presName="Name8" presStyleCnt="0"/>
      <dgm:spPr/>
    </dgm:pt>
    <dgm:pt modelId="{C67C4E6E-0507-4337-87DC-545BB743F42C}" type="pres">
      <dgm:prSet presAssocID="{BCACBC06-5CE9-47BA-A2B4-42B9F4CBFFEA}" presName="level" presStyleLbl="node1" presStyleIdx="0" presStyleCnt="3">
        <dgm:presLayoutVars>
          <dgm:chMax val="1"/>
          <dgm:bulletEnabled val="1"/>
        </dgm:presLayoutVars>
      </dgm:prSet>
      <dgm:spPr/>
      <dgm:t>
        <a:bodyPr/>
        <a:lstStyle/>
        <a:p>
          <a:endParaRPr lang="en-US"/>
        </a:p>
      </dgm:t>
    </dgm:pt>
    <dgm:pt modelId="{6DDFE7C5-B39D-4BD8-93E2-144DD971A764}" type="pres">
      <dgm:prSet presAssocID="{BCACBC06-5CE9-47BA-A2B4-42B9F4CBFFEA}" presName="levelTx" presStyleLbl="revTx" presStyleIdx="0" presStyleCnt="0">
        <dgm:presLayoutVars>
          <dgm:chMax val="1"/>
          <dgm:bulletEnabled val="1"/>
        </dgm:presLayoutVars>
      </dgm:prSet>
      <dgm:spPr/>
      <dgm:t>
        <a:bodyPr/>
        <a:lstStyle/>
        <a:p>
          <a:endParaRPr lang="en-US"/>
        </a:p>
      </dgm:t>
    </dgm:pt>
    <dgm:pt modelId="{4B8DBF1C-9AFA-41E2-8C9E-2C6F02422489}" type="pres">
      <dgm:prSet presAssocID="{D0770A2B-B5F0-4075-B91C-2DF3B4BDE070}" presName="Name8" presStyleCnt="0"/>
      <dgm:spPr/>
    </dgm:pt>
    <dgm:pt modelId="{1C222CE4-7C8E-468E-922A-97CCFDBA055C}" type="pres">
      <dgm:prSet presAssocID="{D0770A2B-B5F0-4075-B91C-2DF3B4BDE070}" presName="level" presStyleLbl="node1" presStyleIdx="1" presStyleCnt="3">
        <dgm:presLayoutVars>
          <dgm:chMax val="1"/>
          <dgm:bulletEnabled val="1"/>
        </dgm:presLayoutVars>
      </dgm:prSet>
      <dgm:spPr/>
      <dgm:t>
        <a:bodyPr/>
        <a:lstStyle/>
        <a:p>
          <a:endParaRPr lang="en-US"/>
        </a:p>
      </dgm:t>
    </dgm:pt>
    <dgm:pt modelId="{ED0E3D3B-29BE-41DB-8480-C72F51EF8FFC}" type="pres">
      <dgm:prSet presAssocID="{D0770A2B-B5F0-4075-B91C-2DF3B4BDE070}" presName="levelTx" presStyleLbl="revTx" presStyleIdx="0" presStyleCnt="0">
        <dgm:presLayoutVars>
          <dgm:chMax val="1"/>
          <dgm:bulletEnabled val="1"/>
        </dgm:presLayoutVars>
      </dgm:prSet>
      <dgm:spPr/>
      <dgm:t>
        <a:bodyPr/>
        <a:lstStyle/>
        <a:p>
          <a:endParaRPr lang="en-US"/>
        </a:p>
      </dgm:t>
    </dgm:pt>
    <dgm:pt modelId="{2EDD78FC-4337-4A23-9D9E-F1DC2B4EC3FB}" type="pres">
      <dgm:prSet presAssocID="{02142F1D-CA4D-4DD7-A4E2-CF89BC016916}" presName="Name8" presStyleCnt="0"/>
      <dgm:spPr/>
    </dgm:pt>
    <dgm:pt modelId="{F0DB3454-1A32-4FF4-8B39-E38B524E04F5}" type="pres">
      <dgm:prSet presAssocID="{02142F1D-CA4D-4DD7-A4E2-CF89BC016916}" presName="level" presStyleLbl="node1" presStyleIdx="2" presStyleCnt="3">
        <dgm:presLayoutVars>
          <dgm:chMax val="1"/>
          <dgm:bulletEnabled val="1"/>
        </dgm:presLayoutVars>
      </dgm:prSet>
      <dgm:spPr/>
      <dgm:t>
        <a:bodyPr/>
        <a:lstStyle/>
        <a:p>
          <a:endParaRPr lang="en-US"/>
        </a:p>
      </dgm:t>
    </dgm:pt>
    <dgm:pt modelId="{D1AE76D6-4333-4CE0-A53B-56BCE90F2BED}" type="pres">
      <dgm:prSet presAssocID="{02142F1D-CA4D-4DD7-A4E2-CF89BC016916}" presName="levelTx" presStyleLbl="revTx" presStyleIdx="0" presStyleCnt="0">
        <dgm:presLayoutVars>
          <dgm:chMax val="1"/>
          <dgm:bulletEnabled val="1"/>
        </dgm:presLayoutVars>
      </dgm:prSet>
      <dgm:spPr/>
      <dgm:t>
        <a:bodyPr/>
        <a:lstStyle/>
        <a:p>
          <a:endParaRPr lang="en-US"/>
        </a:p>
      </dgm:t>
    </dgm:pt>
  </dgm:ptLst>
  <dgm:cxnLst>
    <dgm:cxn modelId="{D6250574-82AE-4212-8ACE-B2806F1289DA}" type="presOf" srcId="{BCACBC06-5CE9-47BA-A2B4-42B9F4CBFFEA}" destId="{6DDFE7C5-B39D-4BD8-93E2-144DD971A764}" srcOrd="1" destOrd="0" presId="urn:microsoft.com/office/officeart/2005/8/layout/pyramid1"/>
    <dgm:cxn modelId="{542AFDFC-3A64-4D97-9F1D-52AA53BBD13E}" type="presOf" srcId="{02142F1D-CA4D-4DD7-A4E2-CF89BC016916}" destId="{F0DB3454-1A32-4FF4-8B39-E38B524E04F5}" srcOrd="0" destOrd="0" presId="urn:microsoft.com/office/officeart/2005/8/layout/pyramid1"/>
    <dgm:cxn modelId="{A3CCB3DC-AB64-4AA0-809C-606044C92FE8}" type="presOf" srcId="{D0770A2B-B5F0-4075-B91C-2DF3B4BDE070}" destId="{1C222CE4-7C8E-468E-922A-97CCFDBA055C}" srcOrd="0" destOrd="0" presId="urn:microsoft.com/office/officeart/2005/8/layout/pyramid1"/>
    <dgm:cxn modelId="{455372D1-AC20-4229-934F-91D685AE1786}" type="presOf" srcId="{02142F1D-CA4D-4DD7-A4E2-CF89BC016916}" destId="{D1AE76D6-4333-4CE0-A53B-56BCE90F2BED}" srcOrd="1" destOrd="0" presId="urn:microsoft.com/office/officeart/2005/8/layout/pyramid1"/>
    <dgm:cxn modelId="{601AA212-748D-4567-9211-94BAEF26DF7D}" type="presOf" srcId="{F113C668-77E2-4713-9D4B-D114AA497615}" destId="{FAD4734E-55BD-4771-9DE7-E4124F5792B9}" srcOrd="0" destOrd="0" presId="urn:microsoft.com/office/officeart/2005/8/layout/pyramid1"/>
    <dgm:cxn modelId="{04A3D0A0-F128-40A6-926A-C59A84F6C1A6}" srcId="{F113C668-77E2-4713-9D4B-D114AA497615}" destId="{BCACBC06-5CE9-47BA-A2B4-42B9F4CBFFEA}" srcOrd="0" destOrd="0" parTransId="{501A52E3-45BE-4942-9255-EF6F9E98FABB}" sibTransId="{86C6EA8F-9A5C-4EF9-8B35-C9313F551287}"/>
    <dgm:cxn modelId="{918432CE-1D40-4B96-8612-1B4217DF1D34}" type="presOf" srcId="{BCACBC06-5CE9-47BA-A2B4-42B9F4CBFFEA}" destId="{C67C4E6E-0507-4337-87DC-545BB743F42C}" srcOrd="0" destOrd="0" presId="urn:microsoft.com/office/officeart/2005/8/layout/pyramid1"/>
    <dgm:cxn modelId="{D9EDC60F-7A9B-4BBC-9583-55EF651ABF32}" srcId="{F113C668-77E2-4713-9D4B-D114AA497615}" destId="{D0770A2B-B5F0-4075-B91C-2DF3B4BDE070}" srcOrd="1" destOrd="0" parTransId="{B72BB27B-1CF9-429E-94B7-FCE9A2DAC0F1}" sibTransId="{08C0FA47-1CDE-43FF-80A3-4E5C330BC2EC}"/>
    <dgm:cxn modelId="{E47AC98B-31E7-478C-9BB5-D78AA363D45F}" srcId="{F113C668-77E2-4713-9D4B-D114AA497615}" destId="{02142F1D-CA4D-4DD7-A4E2-CF89BC016916}" srcOrd="2" destOrd="0" parTransId="{6E64F9C7-733D-4DC0-B32F-20B8677370D9}" sibTransId="{A7073443-E192-430E-A616-7A7CEF7D54B3}"/>
    <dgm:cxn modelId="{E2F59583-7860-4CA9-AA54-ED5F36FE2411}" type="presOf" srcId="{D0770A2B-B5F0-4075-B91C-2DF3B4BDE070}" destId="{ED0E3D3B-29BE-41DB-8480-C72F51EF8FFC}" srcOrd="1" destOrd="0" presId="urn:microsoft.com/office/officeart/2005/8/layout/pyramid1"/>
    <dgm:cxn modelId="{B81679D9-AC37-4750-AA92-6F35CC5373AF}" type="presParOf" srcId="{FAD4734E-55BD-4771-9DE7-E4124F5792B9}" destId="{706604B1-6411-4A22-A168-20762B2CE45D}" srcOrd="0" destOrd="0" presId="urn:microsoft.com/office/officeart/2005/8/layout/pyramid1"/>
    <dgm:cxn modelId="{2EAD04CF-BF01-4E8C-8287-738F34342A7B}" type="presParOf" srcId="{706604B1-6411-4A22-A168-20762B2CE45D}" destId="{C67C4E6E-0507-4337-87DC-545BB743F42C}" srcOrd="0" destOrd="0" presId="urn:microsoft.com/office/officeart/2005/8/layout/pyramid1"/>
    <dgm:cxn modelId="{4D40461D-2D64-447E-A5F4-606B1C13F9AA}" type="presParOf" srcId="{706604B1-6411-4A22-A168-20762B2CE45D}" destId="{6DDFE7C5-B39D-4BD8-93E2-144DD971A764}" srcOrd="1" destOrd="0" presId="urn:microsoft.com/office/officeart/2005/8/layout/pyramid1"/>
    <dgm:cxn modelId="{BA26FD0A-4879-4D7E-8760-ED45D803233B}" type="presParOf" srcId="{FAD4734E-55BD-4771-9DE7-E4124F5792B9}" destId="{4B8DBF1C-9AFA-41E2-8C9E-2C6F02422489}" srcOrd="1" destOrd="0" presId="urn:microsoft.com/office/officeart/2005/8/layout/pyramid1"/>
    <dgm:cxn modelId="{487B7FBF-4BB4-4B04-A18B-D56436D0C82B}" type="presParOf" srcId="{4B8DBF1C-9AFA-41E2-8C9E-2C6F02422489}" destId="{1C222CE4-7C8E-468E-922A-97CCFDBA055C}" srcOrd="0" destOrd="0" presId="urn:microsoft.com/office/officeart/2005/8/layout/pyramid1"/>
    <dgm:cxn modelId="{33D31BA8-A641-4984-8FC7-96AE0E87F68D}" type="presParOf" srcId="{4B8DBF1C-9AFA-41E2-8C9E-2C6F02422489}" destId="{ED0E3D3B-29BE-41DB-8480-C72F51EF8FFC}" srcOrd="1" destOrd="0" presId="urn:microsoft.com/office/officeart/2005/8/layout/pyramid1"/>
    <dgm:cxn modelId="{E1A870FF-46BB-4EF3-9A88-ED2C59EE014E}" type="presParOf" srcId="{FAD4734E-55BD-4771-9DE7-E4124F5792B9}" destId="{2EDD78FC-4337-4A23-9D9E-F1DC2B4EC3FB}" srcOrd="2" destOrd="0" presId="urn:microsoft.com/office/officeart/2005/8/layout/pyramid1"/>
    <dgm:cxn modelId="{34D2C31D-D602-420B-BDA1-72CD440A90CA}" type="presParOf" srcId="{2EDD78FC-4337-4A23-9D9E-F1DC2B4EC3FB}" destId="{F0DB3454-1A32-4FF4-8B39-E38B524E04F5}" srcOrd="0" destOrd="0" presId="urn:microsoft.com/office/officeart/2005/8/layout/pyramid1"/>
    <dgm:cxn modelId="{9340FC23-FD6A-41EC-826C-C02E7004F3E8}" type="presParOf" srcId="{2EDD78FC-4337-4A23-9D9E-F1DC2B4EC3FB}" destId="{D1AE76D6-4333-4CE0-A53B-56BCE90F2BED}"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4B7DD-216C-4C56-B65C-84F528FCA353}">
      <dsp:nvSpPr>
        <dsp:cNvPr id="0" name=""/>
        <dsp:cNvSpPr/>
      </dsp:nvSpPr>
      <dsp:spPr>
        <a:xfrm>
          <a:off x="2764742" y="2222"/>
          <a:ext cx="1633314" cy="10616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effectLst>
                <a:outerShdw blurRad="38100" dist="38100" dir="2700000" algn="tl">
                  <a:srgbClr val="000000">
                    <a:alpha val="43137"/>
                  </a:srgbClr>
                </a:outerShdw>
              </a:effectLst>
            </a:rPr>
            <a:t>ASSESSMENT Collect Data</a:t>
          </a:r>
          <a:r>
            <a:rPr lang="en-US" sz="1500" kern="1200" dirty="0" smtClean="0"/>
            <a:t>.</a:t>
          </a:r>
          <a:endParaRPr lang="en-US" sz="1500" kern="1200" dirty="0"/>
        </a:p>
      </dsp:txBody>
      <dsp:txXfrm>
        <a:off x="2816568" y="54048"/>
        <a:ext cx="1529662" cy="958002"/>
      </dsp:txXfrm>
    </dsp:sp>
    <dsp:sp modelId="{FC939321-96D9-4B0C-95E5-2BE3D0750D61}">
      <dsp:nvSpPr>
        <dsp:cNvPr id="0" name=""/>
        <dsp:cNvSpPr/>
      </dsp:nvSpPr>
      <dsp:spPr>
        <a:xfrm>
          <a:off x="1828471" y="533061"/>
          <a:ext cx="3505900" cy="3505900"/>
        </a:xfrm>
        <a:custGeom>
          <a:avLst/>
          <a:gdLst/>
          <a:ahLst/>
          <a:cxnLst/>
          <a:rect l="0" t="0" r="0" b="0"/>
          <a:pathLst>
            <a:path>
              <a:moveTo>
                <a:pt x="2795673" y="343850"/>
              </a:moveTo>
              <a:arcTo wR="1752950" hR="1752950" stAng="18390070" swAng="164030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9C4C2F1-0711-4987-B96C-5B5F7B815CC6}">
      <dsp:nvSpPr>
        <dsp:cNvPr id="0" name=""/>
        <dsp:cNvSpPr/>
      </dsp:nvSpPr>
      <dsp:spPr>
        <a:xfrm>
          <a:off x="4517700" y="1761065"/>
          <a:ext cx="1633314" cy="1061654"/>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effectLst>
                <a:outerShdw blurRad="38100" dist="38100" dir="2700000" algn="tl">
                  <a:srgbClr val="000000">
                    <a:alpha val="43137"/>
                  </a:srgbClr>
                </a:outerShdw>
              </a:effectLst>
            </a:rPr>
            <a:t>EVALUATION Determine next learning step.</a:t>
          </a:r>
          <a:endParaRPr lang="en-US" sz="1500" b="1" kern="1200" dirty="0">
            <a:effectLst>
              <a:outerShdw blurRad="38100" dist="38100" dir="2700000" algn="tl">
                <a:srgbClr val="000000">
                  <a:alpha val="43137"/>
                </a:srgbClr>
              </a:outerShdw>
            </a:effectLst>
          </a:endParaRPr>
        </a:p>
      </dsp:txBody>
      <dsp:txXfrm>
        <a:off x="4569526" y="1812891"/>
        <a:ext cx="1529662" cy="958002"/>
      </dsp:txXfrm>
    </dsp:sp>
    <dsp:sp modelId="{139B454D-ACFE-40E1-939E-2A7CE38D2D56}">
      <dsp:nvSpPr>
        <dsp:cNvPr id="0" name=""/>
        <dsp:cNvSpPr/>
      </dsp:nvSpPr>
      <dsp:spPr>
        <a:xfrm>
          <a:off x="1828472" y="533038"/>
          <a:ext cx="3505900" cy="3505900"/>
        </a:xfrm>
        <a:custGeom>
          <a:avLst/>
          <a:gdLst/>
          <a:ahLst/>
          <a:cxnLst/>
          <a:rect l="0" t="0" r="0" b="0"/>
          <a:pathLst>
            <a:path>
              <a:moveTo>
                <a:pt x="3321863" y="2534835"/>
              </a:moveTo>
              <a:arcTo wR="1752950" hR="1752950" stAng="1589393" swAng="162502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ADE0A2E-A175-4636-997E-551370E0C2C9}">
      <dsp:nvSpPr>
        <dsp:cNvPr id="0" name=""/>
        <dsp:cNvSpPr/>
      </dsp:nvSpPr>
      <dsp:spPr>
        <a:xfrm>
          <a:off x="2764742" y="3508122"/>
          <a:ext cx="1633314" cy="1061654"/>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effectLst>
                <a:outerShdw blurRad="38100" dist="38100" dir="2700000" algn="tl">
                  <a:srgbClr val="000000">
                    <a:alpha val="43137"/>
                  </a:srgbClr>
                </a:outerShdw>
              </a:effectLst>
            </a:rPr>
            <a:t>PLANNING Choose resources and approach.</a:t>
          </a:r>
          <a:endParaRPr lang="en-US" sz="1500" b="1" kern="1200" dirty="0">
            <a:effectLst>
              <a:outerShdw blurRad="38100" dist="38100" dir="2700000" algn="tl">
                <a:srgbClr val="000000">
                  <a:alpha val="43137"/>
                </a:srgbClr>
              </a:outerShdw>
            </a:effectLst>
          </a:endParaRPr>
        </a:p>
      </dsp:txBody>
      <dsp:txXfrm>
        <a:off x="2816568" y="3559948"/>
        <a:ext cx="1529662" cy="958002"/>
      </dsp:txXfrm>
    </dsp:sp>
    <dsp:sp modelId="{740C935A-7423-4659-A48C-8DB6BACDBDB2}">
      <dsp:nvSpPr>
        <dsp:cNvPr id="0" name=""/>
        <dsp:cNvSpPr/>
      </dsp:nvSpPr>
      <dsp:spPr>
        <a:xfrm>
          <a:off x="1828449" y="533049"/>
          <a:ext cx="3505900" cy="3505900"/>
        </a:xfrm>
        <a:custGeom>
          <a:avLst/>
          <a:gdLst/>
          <a:ahLst/>
          <a:cxnLst/>
          <a:rect l="0" t="0" r="0" b="0"/>
          <a:pathLst>
            <a:path>
              <a:moveTo>
                <a:pt x="711127" y="3162716"/>
              </a:moveTo>
              <a:arcTo wR="1752950" hR="1752950" stAng="7587872" swAng="163265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E752BFE-FE27-4EC9-8BB5-036C690ADDD7}">
      <dsp:nvSpPr>
        <dsp:cNvPr id="0" name=""/>
        <dsp:cNvSpPr/>
      </dsp:nvSpPr>
      <dsp:spPr>
        <a:xfrm>
          <a:off x="1011792" y="1755172"/>
          <a:ext cx="1633314" cy="1061654"/>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effectLst>
                <a:outerShdw blurRad="38100" dist="38100" dir="2700000" algn="tl">
                  <a:srgbClr val="000000">
                    <a:alpha val="43137"/>
                  </a:srgbClr>
                </a:outerShdw>
              </a:effectLst>
            </a:rPr>
            <a:t>TEACHING Supports students learning.</a:t>
          </a:r>
          <a:endParaRPr lang="en-US" sz="1500" b="1" kern="1200" dirty="0">
            <a:effectLst>
              <a:outerShdw blurRad="38100" dist="38100" dir="2700000" algn="tl">
                <a:srgbClr val="000000">
                  <a:alpha val="43137"/>
                </a:srgbClr>
              </a:outerShdw>
            </a:effectLst>
          </a:endParaRPr>
        </a:p>
      </dsp:txBody>
      <dsp:txXfrm>
        <a:off x="1063618" y="1806998"/>
        <a:ext cx="1529662" cy="958002"/>
      </dsp:txXfrm>
    </dsp:sp>
    <dsp:sp modelId="{D0AF36DF-FC0F-4E65-854A-B0B28A66F24A}">
      <dsp:nvSpPr>
        <dsp:cNvPr id="0" name=""/>
        <dsp:cNvSpPr/>
      </dsp:nvSpPr>
      <dsp:spPr>
        <a:xfrm>
          <a:off x="1828449" y="533049"/>
          <a:ext cx="3505900" cy="3505900"/>
        </a:xfrm>
        <a:custGeom>
          <a:avLst/>
          <a:gdLst/>
          <a:ahLst/>
          <a:cxnLst/>
          <a:rect l="0" t="0" r="0" b="0"/>
          <a:pathLst>
            <a:path>
              <a:moveTo>
                <a:pt x="181788" y="975592"/>
              </a:moveTo>
              <a:arcTo wR="1752950" hR="1752950" stAng="12379478" swAng="163265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FF9789-89EB-41DD-A42F-E78092C9A843}" type="datetimeFigureOut">
              <a:rPr lang="en-US" smtClean="0"/>
              <a:t>8/11/2015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5648E5-CB33-4883-892D-ACE5A75AA3C3}" type="slidenum">
              <a:rPr lang="en-US" smtClean="0"/>
              <a:t>‹#›</a:t>
            </a:fld>
            <a:endParaRPr lang="en-US"/>
          </a:p>
        </p:txBody>
      </p:sp>
    </p:spTree>
    <p:extLst>
      <p:ext uri="{BB962C8B-B14F-4D97-AF65-F5344CB8AC3E}">
        <p14:creationId xmlns:p14="http://schemas.microsoft.com/office/powerpoint/2010/main" val="3838939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CE0FBA-0387-4CE0-A557-6687BB83F76A}" type="datetimeFigureOut">
              <a:rPr lang="en-US" smtClean="0"/>
              <a:t>8/11/2015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C263D3-A5ED-4783-91FA-0029CC23C33F}" type="slidenum">
              <a:rPr lang="en-US" smtClean="0"/>
              <a:t>‹#›</a:t>
            </a:fld>
            <a:endParaRPr lang="en-US"/>
          </a:p>
        </p:txBody>
      </p:sp>
    </p:spTree>
    <p:extLst>
      <p:ext uri="{BB962C8B-B14F-4D97-AF65-F5344CB8AC3E}">
        <p14:creationId xmlns:p14="http://schemas.microsoft.com/office/powerpoint/2010/main" val="218681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a:t>
            </a:r>
            <a:r>
              <a:rPr lang="en-US" dirty="0" smtClean="0"/>
              <a:t>Prior to training</a:t>
            </a:r>
            <a:r>
              <a:rPr lang="en-US" baseline="0" dirty="0" smtClean="0"/>
              <a:t>-all users should have access to the CLI Engage platform.</a:t>
            </a:r>
          </a:p>
          <a:p>
            <a:r>
              <a:rPr lang="en-US" baseline="0" dirty="0" smtClean="0"/>
              <a:t>Teachers should have usernames and passwords and have previously logged into the system.</a:t>
            </a:r>
          </a:p>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1</a:t>
            </a:fld>
            <a:endParaRPr lang="en-US"/>
          </a:p>
        </p:txBody>
      </p:sp>
    </p:spTree>
    <p:extLst>
      <p:ext uri="{BB962C8B-B14F-4D97-AF65-F5344CB8AC3E}">
        <p14:creationId xmlns:p14="http://schemas.microsoft.com/office/powerpoint/2010/main" val="100489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10</a:t>
            </a:fld>
            <a:endParaRPr lang="en-US"/>
          </a:p>
        </p:txBody>
      </p:sp>
    </p:spTree>
    <p:extLst>
      <p:ext uri="{BB962C8B-B14F-4D97-AF65-F5344CB8AC3E}">
        <p14:creationId xmlns:p14="http://schemas.microsoft.com/office/powerpoint/2010/main" val="758877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None/>
            </a:pPr>
            <a:r>
              <a:rPr lang="en-US" sz="1200" kern="1200" baseline="0" dirty="0" smtClean="0">
                <a:solidFill>
                  <a:schemeClr val="tx1"/>
                </a:solidFill>
                <a:latin typeface="+mn-lt"/>
                <a:ea typeface="+mn-ea"/>
                <a:cs typeface="+mn-cs"/>
              </a:rPr>
              <a:t>NOTE TO TRAINER</a:t>
            </a:r>
          </a:p>
          <a:p>
            <a:r>
              <a:rPr lang="en-US" sz="1200" kern="1200" baseline="0" dirty="0" smtClean="0">
                <a:solidFill>
                  <a:schemeClr val="tx1"/>
                </a:solidFill>
                <a:latin typeface="+mn-lt"/>
                <a:ea typeface="+mn-ea"/>
                <a:cs typeface="+mn-cs"/>
              </a:rPr>
              <a:t>Participants take</a:t>
            </a:r>
            <a:r>
              <a:rPr lang="en-US" sz="1200" kern="1200" dirty="0" smtClean="0">
                <a:solidFill>
                  <a:schemeClr val="tx1"/>
                </a:solidFill>
                <a:latin typeface="+mn-lt"/>
                <a:ea typeface="+mn-ea"/>
                <a:cs typeface="+mn-cs"/>
              </a:rPr>
              <a:t> 1̶‒2 </a:t>
            </a:r>
            <a:r>
              <a:rPr lang="en-US" sz="1200" kern="1200" baseline="0" dirty="0" smtClean="0">
                <a:solidFill>
                  <a:schemeClr val="tx1"/>
                </a:solidFill>
                <a:latin typeface="+mn-lt"/>
                <a:ea typeface="+mn-ea"/>
                <a:cs typeface="+mn-cs"/>
              </a:rPr>
              <a:t>minutes to read through the list of Do’s and Don’t.</a:t>
            </a:r>
          </a:p>
          <a:p>
            <a:r>
              <a:rPr lang="en-US" sz="1200" kern="1200" baseline="0" dirty="0" smtClean="0">
                <a:solidFill>
                  <a:schemeClr val="tx1"/>
                </a:solidFill>
                <a:latin typeface="+mn-lt"/>
                <a:ea typeface="+mn-ea"/>
                <a:cs typeface="+mn-cs"/>
              </a:rPr>
              <a:t>Allow participants to ask any questions if they are unclear on any items in the list.</a:t>
            </a:r>
          </a:p>
          <a:p>
            <a:pPr marL="0" indent="0">
              <a:buNone/>
            </a:pPr>
            <a:endParaRPr lang="en-US" sz="1200" kern="1200" baseline="0" dirty="0" smtClean="0">
              <a:solidFill>
                <a:schemeClr val="tx1"/>
              </a:solidFill>
              <a:latin typeface="+mn-lt"/>
              <a:ea typeface="+mn-ea"/>
              <a:cs typeface="+mn-cs"/>
            </a:endParaRPr>
          </a:p>
          <a:p>
            <a:pPr>
              <a:buNone/>
            </a:pPr>
            <a:endParaRPr lang="en-US" dirty="0" smtClean="0"/>
          </a:p>
          <a:p>
            <a:pPr>
              <a:buNone/>
            </a:pPr>
            <a:r>
              <a:rPr lang="en-US" dirty="0" smtClean="0"/>
              <a:t>PARAPHRASE:</a:t>
            </a:r>
          </a:p>
          <a:p>
            <a:r>
              <a:rPr lang="en-US" sz="1200" kern="1200" dirty="0" smtClean="0">
                <a:solidFill>
                  <a:schemeClr val="tx1"/>
                </a:solidFill>
                <a:effectLst/>
                <a:latin typeface="+mn-lt"/>
                <a:ea typeface="ＭＳ Ｐゴシック" charset="0"/>
                <a:cs typeface="ＭＳ Ｐゴシック" charset="0"/>
              </a:rPr>
              <a:t>Praise effort, not success. A child should not be able to tell if he or she got an item correct or incorrect. Some examples are:</a:t>
            </a:r>
          </a:p>
          <a:p>
            <a:pPr lvl="1"/>
            <a:r>
              <a:rPr lang="en-US" sz="1200" kern="1200" dirty="0" smtClean="0">
                <a:solidFill>
                  <a:schemeClr val="tx1"/>
                </a:solidFill>
                <a:effectLst/>
                <a:latin typeface="+mn-lt"/>
                <a:ea typeface="ＭＳ Ｐゴシック" charset="0"/>
                <a:cs typeface="ＭＳ Ｐゴシック" charset="0"/>
              </a:rPr>
              <a:t>“You are working hard.”</a:t>
            </a:r>
          </a:p>
          <a:p>
            <a:pPr lvl="1"/>
            <a:r>
              <a:rPr lang="en-US" sz="1200" kern="1200" dirty="0" smtClean="0">
                <a:solidFill>
                  <a:schemeClr val="tx1"/>
                </a:solidFill>
                <a:effectLst/>
                <a:latin typeface="+mn-lt"/>
                <a:ea typeface="ＭＳ Ｐゴシック" charset="0"/>
                <a:cs typeface="ＭＳ Ｐゴシック" charset="0"/>
              </a:rPr>
              <a:t>“You are doing a great job paying attention.”</a:t>
            </a:r>
          </a:p>
          <a:p>
            <a:pPr lvl="1"/>
            <a:r>
              <a:rPr lang="en-US" sz="1200" kern="1200" dirty="0" smtClean="0">
                <a:solidFill>
                  <a:schemeClr val="tx1"/>
                </a:solidFill>
                <a:effectLst/>
                <a:latin typeface="+mn-lt"/>
                <a:ea typeface="ＭＳ Ｐゴシック" charset="0"/>
                <a:cs typeface="ＭＳ Ｐゴシック" charset="0"/>
              </a:rPr>
              <a:t>“I am proud of your hard work.”</a:t>
            </a:r>
          </a:p>
          <a:p>
            <a:pPr lvl="1"/>
            <a:r>
              <a:rPr lang="en-US" sz="1200" kern="1200" dirty="0" smtClean="0">
                <a:solidFill>
                  <a:schemeClr val="tx1"/>
                </a:solidFill>
                <a:effectLst/>
                <a:latin typeface="+mn-lt"/>
                <a:ea typeface="ＭＳ Ｐゴシック" charset="0"/>
                <a:cs typeface="ＭＳ Ｐゴシック" charset="0"/>
              </a:rPr>
              <a:t>“You’re behaving so nicely.”</a:t>
            </a:r>
          </a:p>
          <a:p>
            <a:pPr lvl="1"/>
            <a:r>
              <a:rPr lang="en-US" sz="1200" kern="1200" dirty="0" smtClean="0">
                <a:solidFill>
                  <a:schemeClr val="tx1"/>
                </a:solidFill>
                <a:effectLst/>
                <a:latin typeface="+mn-lt"/>
                <a:ea typeface="ＭＳ Ｐゴシック" charset="0"/>
                <a:cs typeface="ＭＳ Ｐゴシック" charset="0"/>
              </a:rPr>
              <a:t>“Good listening.”</a:t>
            </a:r>
          </a:p>
          <a:p>
            <a:pPr lvl="1"/>
            <a:r>
              <a:rPr lang="en-US" sz="1200" kern="1200" dirty="0" smtClean="0">
                <a:solidFill>
                  <a:schemeClr val="tx1"/>
                </a:solidFill>
                <a:effectLst/>
                <a:latin typeface="+mn-lt"/>
                <a:ea typeface="ＭＳ Ｐゴシック" charset="0"/>
                <a:cs typeface="ＭＳ Ｐゴシック" charset="0"/>
              </a:rPr>
              <a:t>“I’m having fun playing these games with you.”</a:t>
            </a:r>
          </a:p>
          <a:p>
            <a:pPr lvl="1"/>
            <a:r>
              <a:rPr lang="en-US" sz="1200" kern="1200" dirty="0" smtClean="0">
                <a:solidFill>
                  <a:schemeClr val="tx1"/>
                </a:solidFill>
                <a:effectLst/>
                <a:latin typeface="+mn-lt"/>
                <a:ea typeface="ＭＳ Ｐゴシック" charset="0"/>
                <a:cs typeface="ＭＳ Ｐゴシック" charset="0"/>
              </a:rPr>
              <a:t>“You’re paying attention so well.”</a:t>
            </a:r>
          </a:p>
          <a:p>
            <a:pPr lvl="1"/>
            <a:r>
              <a:rPr lang="en-US" sz="1200" kern="1200" dirty="0" smtClean="0">
                <a:solidFill>
                  <a:schemeClr val="tx1"/>
                </a:solidFill>
                <a:effectLst/>
                <a:latin typeface="+mn-lt"/>
                <a:ea typeface="ＭＳ Ｐゴシック" charset="0"/>
                <a:cs typeface="ＭＳ Ｐゴシック" charset="0"/>
              </a:rPr>
              <a:t>“I can tell you’re working hard.”</a:t>
            </a:r>
          </a:p>
          <a:p>
            <a:r>
              <a:rPr lang="en-US" sz="1200" kern="1200" dirty="0" smtClean="0">
                <a:solidFill>
                  <a:schemeClr val="tx1"/>
                </a:solidFill>
                <a:effectLst/>
                <a:latin typeface="+mn-lt"/>
                <a:ea typeface="ＭＳ Ｐゴシック" charset="0"/>
                <a:cs typeface="ＭＳ Ｐゴシック" charset="0"/>
              </a:rPr>
              <a:t>If a child is uncertain about instructions, it is acceptable to read the instructions again.</a:t>
            </a:r>
          </a:p>
          <a:p>
            <a:endParaRPr lang="en-US" sz="1200" kern="1200" dirty="0" smtClean="0">
              <a:solidFill>
                <a:schemeClr val="tx1"/>
              </a:solidFill>
              <a:effectLst/>
              <a:latin typeface="+mn-lt"/>
              <a:ea typeface="ＭＳ Ｐゴシック" charset="0"/>
              <a:cs typeface="ＭＳ Ｐゴシック" charset="0"/>
            </a:endParaRPr>
          </a:p>
          <a:p>
            <a:r>
              <a:rPr lang="en-US" sz="1200" kern="1200" dirty="0" smtClean="0">
                <a:solidFill>
                  <a:schemeClr val="tx1"/>
                </a:solidFill>
                <a:effectLst/>
                <a:latin typeface="+mn-lt"/>
                <a:ea typeface="ＭＳ Ｐゴシック" charset="0"/>
                <a:cs typeface="ＭＳ Ｐゴシック" charset="0"/>
              </a:rPr>
              <a:t>Don't give hints to the child, or give praise that indicates how the child is doing/scoring. For example DO NOT say:</a:t>
            </a:r>
          </a:p>
          <a:p>
            <a:pPr lvl="1"/>
            <a:r>
              <a:rPr lang="en-US" sz="1200" kern="1200" dirty="0" smtClean="0">
                <a:solidFill>
                  <a:schemeClr val="tx1"/>
                </a:solidFill>
                <a:effectLst/>
                <a:latin typeface="+mn-lt"/>
                <a:ea typeface="ＭＳ Ｐゴシック" charset="0"/>
                <a:cs typeface="ＭＳ Ｐゴシック" charset="0"/>
              </a:rPr>
              <a:t>“Good”</a:t>
            </a:r>
          </a:p>
          <a:p>
            <a:pPr lvl="1"/>
            <a:r>
              <a:rPr lang="en-US" sz="1200" kern="1200" dirty="0" smtClean="0">
                <a:solidFill>
                  <a:schemeClr val="tx1"/>
                </a:solidFill>
                <a:effectLst/>
                <a:latin typeface="+mn-lt"/>
                <a:ea typeface="ＭＳ Ｐゴシック" charset="0"/>
                <a:cs typeface="ＭＳ Ｐゴシック" charset="0"/>
              </a:rPr>
              <a:t>“Great”</a:t>
            </a:r>
          </a:p>
          <a:p>
            <a:pPr lvl="1"/>
            <a:r>
              <a:rPr lang="en-US" sz="1200" kern="1200" dirty="0" smtClean="0">
                <a:solidFill>
                  <a:schemeClr val="tx1"/>
                </a:solidFill>
                <a:effectLst/>
                <a:latin typeface="+mn-lt"/>
                <a:ea typeface="ＭＳ Ｐゴシック" charset="0"/>
                <a:cs typeface="ＭＳ Ｐゴシック" charset="0"/>
              </a:rPr>
              <a:t>“Right”</a:t>
            </a:r>
          </a:p>
          <a:p>
            <a:pPr lvl="1"/>
            <a:r>
              <a:rPr lang="en-US" sz="1200" kern="1200" dirty="0" smtClean="0">
                <a:solidFill>
                  <a:schemeClr val="tx1"/>
                </a:solidFill>
                <a:effectLst/>
                <a:latin typeface="+mn-lt"/>
                <a:ea typeface="ＭＳ Ｐゴシック" charset="0"/>
                <a:cs typeface="ＭＳ Ｐゴシック" charset="0"/>
              </a:rPr>
              <a:t>“Uh-huh”</a:t>
            </a:r>
          </a:p>
          <a:p>
            <a:pPr lvl="1"/>
            <a:r>
              <a:rPr lang="en-US" sz="1200" kern="1200" dirty="0" smtClean="0">
                <a:solidFill>
                  <a:schemeClr val="tx1"/>
                </a:solidFill>
                <a:effectLst/>
                <a:latin typeface="+mn-lt"/>
                <a:ea typeface="ＭＳ Ｐゴシック" charset="0"/>
                <a:cs typeface="ＭＳ Ｐゴシック" charset="0"/>
              </a:rPr>
              <a:t>“You’re so smart”</a:t>
            </a:r>
          </a:p>
          <a:p>
            <a:r>
              <a:rPr lang="en-US" sz="1200" kern="1200" dirty="0" smtClean="0">
                <a:solidFill>
                  <a:schemeClr val="tx1"/>
                </a:solidFill>
                <a:effectLst/>
                <a:latin typeface="+mn-lt"/>
                <a:ea typeface="ＭＳ Ｐゴシック" charset="0"/>
                <a:cs typeface="ＭＳ Ｐゴシック" charset="0"/>
              </a:rPr>
              <a:t>Do not repeatedly say “okay/</a:t>
            </a:r>
            <a:r>
              <a:rPr lang="en-US" sz="1200" kern="1200" dirty="0" err="1" smtClean="0">
                <a:solidFill>
                  <a:schemeClr val="tx1"/>
                </a:solidFill>
                <a:effectLst/>
                <a:latin typeface="+mn-lt"/>
                <a:ea typeface="ＭＳ Ｐゴシック" charset="0"/>
                <a:cs typeface="ＭＳ Ｐゴシック" charset="0"/>
              </a:rPr>
              <a:t>bien</a:t>
            </a:r>
            <a:r>
              <a:rPr lang="en-US" sz="1200" kern="1200" dirty="0" smtClean="0">
                <a:solidFill>
                  <a:schemeClr val="tx1"/>
                </a:solidFill>
                <a:effectLst/>
                <a:latin typeface="+mn-lt"/>
                <a:ea typeface="ＭＳ Ｐゴシック" charset="0"/>
                <a:cs typeface="ＭＳ Ｐゴシック" charset="0"/>
              </a:rPr>
              <a:t>” between items.</a:t>
            </a:r>
          </a:p>
          <a:p>
            <a:r>
              <a:rPr lang="en-US" sz="1200" kern="1200" dirty="0" smtClean="0">
                <a:solidFill>
                  <a:schemeClr val="tx1"/>
                </a:solidFill>
                <a:effectLst/>
                <a:latin typeface="+mn-lt"/>
                <a:ea typeface="ＭＳ Ｐゴシック" charset="0"/>
                <a:cs typeface="ＭＳ Ｐゴシック" charset="0"/>
              </a:rPr>
              <a:t>Do not use facial expressions that reveal how the child is doing.</a:t>
            </a:r>
          </a:p>
          <a:p>
            <a:r>
              <a:rPr lang="en-US" sz="1200" kern="1200" dirty="0" smtClean="0">
                <a:solidFill>
                  <a:schemeClr val="tx1"/>
                </a:solidFill>
                <a:effectLst/>
                <a:latin typeface="+mn-lt"/>
                <a:ea typeface="ＭＳ Ｐゴシック" charset="0"/>
                <a:cs typeface="ＭＳ Ｐゴシック" charset="0"/>
              </a:rPr>
              <a:t>Do</a:t>
            </a:r>
            <a:r>
              <a:rPr lang="en-US" sz="1200" kern="1200" baseline="0" dirty="0" smtClean="0">
                <a:solidFill>
                  <a:schemeClr val="tx1"/>
                </a:solidFill>
                <a:effectLst/>
                <a:latin typeface="+mn-lt"/>
                <a:ea typeface="ＭＳ Ｐゴシック" charset="0"/>
                <a:cs typeface="ＭＳ Ｐゴシック" charset="0"/>
              </a:rPr>
              <a:t> not give </a:t>
            </a:r>
            <a:r>
              <a:rPr lang="en-US" sz="1200" kern="1200" dirty="0" smtClean="0">
                <a:solidFill>
                  <a:schemeClr val="tx1"/>
                </a:solidFill>
                <a:effectLst/>
                <a:latin typeface="+mn-lt"/>
                <a:ea typeface="ＭＳ Ｐゴシック" charset="0"/>
                <a:cs typeface="ＭＳ Ｐゴシック" charset="0"/>
              </a:rPr>
              <a:t>high fives during a test/between items.</a:t>
            </a:r>
          </a:p>
          <a:p>
            <a:r>
              <a:rPr lang="en-US" sz="1200" kern="1200" dirty="0" smtClean="0">
                <a:solidFill>
                  <a:schemeClr val="tx1"/>
                </a:solidFill>
                <a:effectLst/>
                <a:latin typeface="+mn-lt"/>
                <a:ea typeface="ＭＳ Ｐゴシック" charset="0"/>
                <a:cs typeface="ＭＳ Ｐゴシック" charset="0"/>
              </a:rPr>
              <a:t>Don’t change the instructions in any way – the administration should be consistent and standardized no matter which examiner gives the test.</a:t>
            </a:r>
          </a:p>
          <a:p>
            <a:pPr>
              <a:buNone/>
            </a:pPr>
            <a:endParaRPr lang="en-US" dirty="0" smtClean="0"/>
          </a:p>
          <a:p>
            <a:r>
              <a:rPr lang="en-US" sz="1200" kern="1200" baseline="0" dirty="0" smtClean="0">
                <a:solidFill>
                  <a:schemeClr val="tx1"/>
                </a:solidFill>
                <a:latin typeface="+mn-lt"/>
                <a:ea typeface="+mn-ea"/>
                <a:cs typeface="+mn-cs"/>
              </a:rPr>
              <a:t>How could a teacher who doesn’t follow the Assessment Do’s and Don’ts affect assessment results?</a:t>
            </a:r>
          </a:p>
          <a:p>
            <a:endParaRPr lang="en-US" sz="1200" kern="1200" baseline="0" dirty="0" smtClean="0">
              <a:solidFill>
                <a:schemeClr val="tx1"/>
              </a:solidFill>
              <a:latin typeface="+mn-lt"/>
              <a:ea typeface="+mn-ea"/>
              <a:cs typeface="+mn-cs"/>
            </a:endParaRPr>
          </a:p>
          <a:p>
            <a:pPr>
              <a:spcBef>
                <a:spcPts val="600"/>
              </a:spcBef>
              <a:spcAft>
                <a:spcPts val="600"/>
              </a:spcAft>
              <a:defRPr/>
            </a:pPr>
            <a:r>
              <a:rPr lang="en-US" sz="1200" b="1" dirty="0" smtClean="0">
                <a:latin typeface="Levenim MT" pitchFamily="2" charset="-79"/>
                <a:cs typeface="Levenim MT" pitchFamily="2" charset="-79"/>
              </a:rPr>
              <a:t>Do not give hints </a:t>
            </a:r>
            <a:r>
              <a:rPr lang="en-US" sz="1200" kern="0" dirty="0" smtClean="0">
                <a:latin typeface="Levenim MT" pitchFamily="2" charset="-79"/>
                <a:cs typeface="Levenim MT" pitchFamily="2" charset="-79"/>
              </a:rPr>
              <a:t>(i.e. nodding, clapping, tapping, yes/no responses) when administering the assessment.</a:t>
            </a:r>
          </a:p>
          <a:p>
            <a:pPr>
              <a:spcBef>
                <a:spcPts val="600"/>
              </a:spcBef>
              <a:spcAft>
                <a:spcPts val="600"/>
              </a:spcAft>
              <a:defRPr/>
            </a:pPr>
            <a:r>
              <a:rPr lang="en-US" sz="1200" b="1" dirty="0" smtClean="0">
                <a:latin typeface="Levenim MT" pitchFamily="2" charset="-79"/>
                <a:cs typeface="Levenim MT" pitchFamily="2" charset="-79"/>
              </a:rPr>
              <a:t>Do not try to give additional information </a:t>
            </a:r>
            <a:r>
              <a:rPr lang="en-US" sz="1200" kern="0" dirty="0" smtClean="0">
                <a:latin typeface="Levenim MT" pitchFamily="2" charset="-79"/>
                <a:cs typeface="Levenim MT" pitchFamily="2" charset="-79"/>
              </a:rPr>
              <a:t>(i.e. we covered this last week, this letter makes this sound, this number comes after).</a:t>
            </a:r>
          </a:p>
          <a:p>
            <a:pPr>
              <a:spcBef>
                <a:spcPts val="600"/>
              </a:spcBef>
              <a:spcAft>
                <a:spcPts val="600"/>
              </a:spcAft>
              <a:defRPr/>
            </a:pPr>
            <a:r>
              <a:rPr lang="en-US" sz="1200" b="1" dirty="0" smtClean="0">
                <a:latin typeface="Levenim MT" pitchFamily="2" charset="-79"/>
                <a:cs typeface="Levenim MT" pitchFamily="2" charset="-79"/>
              </a:rPr>
              <a:t>Do not change the instructions</a:t>
            </a:r>
            <a:r>
              <a:rPr lang="en-US" sz="1200" kern="0" dirty="0" smtClean="0">
                <a:latin typeface="Levenim MT" pitchFamily="2" charset="-79"/>
                <a:cs typeface="Levenim MT" pitchFamily="2" charset="-79"/>
              </a:rPr>
              <a:t>.</a:t>
            </a:r>
          </a:p>
          <a:p>
            <a:pPr>
              <a:spcBef>
                <a:spcPts val="600"/>
              </a:spcBef>
              <a:spcAft>
                <a:spcPts val="600"/>
              </a:spcAft>
              <a:defRPr/>
            </a:pPr>
            <a:r>
              <a:rPr lang="en-US" sz="1200" b="1" dirty="0" smtClean="0">
                <a:latin typeface="Levenim MT" pitchFamily="2" charset="-79"/>
                <a:cs typeface="Levenim MT" pitchFamily="2" charset="-79"/>
              </a:rPr>
              <a:t>Do not assess while a child is sick, distraught, or in a fowl mood.</a:t>
            </a:r>
          </a:p>
          <a:p>
            <a:pPr>
              <a:spcBef>
                <a:spcPts val="600"/>
              </a:spcBef>
              <a:spcAft>
                <a:spcPts val="600"/>
              </a:spcAft>
              <a:defRPr/>
            </a:pPr>
            <a:r>
              <a:rPr lang="en-US" sz="1200" b="1" dirty="0" smtClean="0">
                <a:latin typeface="Levenim MT" pitchFamily="2" charset="-79"/>
                <a:cs typeface="Levenim MT" pitchFamily="2" charset="-79"/>
              </a:rPr>
              <a:t>Do not try to delete the assessment and change the answers. </a:t>
            </a:r>
            <a:r>
              <a:rPr lang="en-US" sz="1200" kern="0" dirty="0" smtClean="0">
                <a:latin typeface="Levenim MT" pitchFamily="2" charset="-79"/>
                <a:cs typeface="Levenim MT" pitchFamily="2" charset="-79"/>
              </a:rPr>
              <a:t> True results are more effective.</a:t>
            </a:r>
          </a:p>
          <a:p>
            <a:pPr>
              <a:spcBef>
                <a:spcPts val="600"/>
              </a:spcBef>
              <a:spcAft>
                <a:spcPts val="600"/>
              </a:spcAft>
              <a:defRPr/>
            </a:pPr>
            <a:r>
              <a:rPr lang="en-US" sz="1200" b="1" dirty="0" smtClean="0">
                <a:latin typeface="Levenim MT" pitchFamily="2" charset="-79"/>
                <a:cs typeface="Levenim MT" pitchFamily="2" charset="-79"/>
              </a:rPr>
              <a:t>Do not continuously click the keys </a:t>
            </a:r>
            <a:r>
              <a:rPr lang="en-US" sz="1200" kern="0" dirty="0" smtClean="0">
                <a:latin typeface="Levenim MT" pitchFamily="2" charset="-79"/>
                <a:cs typeface="Levenim MT" pitchFamily="2" charset="-79"/>
              </a:rPr>
              <a:t>when administering a timed test.</a:t>
            </a:r>
          </a:p>
          <a:p>
            <a:pPr>
              <a:spcBef>
                <a:spcPts val="600"/>
              </a:spcBef>
              <a:spcAft>
                <a:spcPts val="600"/>
              </a:spcAft>
              <a:defRPr/>
            </a:pPr>
            <a:r>
              <a:rPr lang="en-US" sz="1200" b="1" dirty="0" smtClean="0">
                <a:latin typeface="Levenim MT" pitchFamily="2" charset="-79"/>
                <a:cs typeface="Levenim MT" pitchFamily="2" charset="-79"/>
              </a:rPr>
              <a:t>Do not model a skill for a child once you have begun the assessment</a:t>
            </a:r>
            <a:r>
              <a:rPr lang="en-US" sz="1200" kern="0" dirty="0" smtClean="0">
                <a:latin typeface="Levenim MT" pitchFamily="2" charset="-79"/>
                <a:cs typeface="Levenim MT" pitchFamily="2" charset="-79"/>
              </a:rPr>
              <a:t>.  The practice time is the only time. </a:t>
            </a:r>
          </a:p>
          <a:p>
            <a:pPr>
              <a:spcBef>
                <a:spcPts val="600"/>
              </a:spcBef>
              <a:spcAft>
                <a:spcPts val="600"/>
              </a:spcAft>
              <a:defRPr/>
            </a:pPr>
            <a:endParaRPr lang="en-US" sz="1200" kern="0" dirty="0" smtClean="0">
              <a:latin typeface="Levenim MT" pitchFamily="2" charset="-79"/>
              <a:cs typeface="Levenim MT" pitchFamily="2" charset="-79"/>
            </a:endParaRPr>
          </a:p>
          <a:p>
            <a:pPr marL="0" indent="0" algn="ctr">
              <a:lnSpc>
                <a:spcPct val="120000"/>
              </a:lnSpc>
              <a:spcBef>
                <a:spcPts val="600"/>
              </a:spcBef>
              <a:spcAft>
                <a:spcPts val="600"/>
              </a:spcAft>
              <a:buFontTx/>
              <a:buNone/>
              <a:defRPr/>
            </a:pPr>
            <a:r>
              <a:rPr lang="en-US" sz="4400" b="1" i="0" u="sng" dirty="0" smtClean="0">
                <a:effectLst>
                  <a:outerShdw blurRad="38100" dist="38100" dir="2700000" algn="tl">
                    <a:srgbClr val="000000">
                      <a:alpha val="43137"/>
                    </a:srgbClr>
                  </a:outerShdw>
                </a:effectLst>
                <a:latin typeface="Levenim MT" pitchFamily="2" charset="-79"/>
                <a:cs typeface="Levenim MT" pitchFamily="2" charset="-79"/>
              </a:rPr>
              <a:t>Do’s</a:t>
            </a:r>
          </a:p>
          <a:p>
            <a:pPr>
              <a:lnSpc>
                <a:spcPct val="110000"/>
              </a:lnSpc>
              <a:spcBef>
                <a:spcPts val="600"/>
              </a:spcBef>
              <a:spcAft>
                <a:spcPts val="600"/>
              </a:spcAft>
              <a:defRPr/>
            </a:pPr>
            <a:r>
              <a:rPr lang="en-US" sz="1600" b="1" i="0" dirty="0" smtClean="0">
                <a:latin typeface="Levenim MT" pitchFamily="2" charset="-79"/>
                <a:cs typeface="Levenim MT" pitchFamily="2" charset="-79"/>
              </a:rPr>
              <a:t>Praise efforts</a:t>
            </a:r>
            <a:r>
              <a:rPr lang="en-US" sz="1600" i="0" dirty="0" smtClean="0">
                <a:latin typeface="Levenim MT" pitchFamily="2" charset="-79"/>
                <a:cs typeface="Levenim MT" pitchFamily="2" charset="-79"/>
              </a:rPr>
              <a:t>, not success.</a:t>
            </a:r>
          </a:p>
          <a:p>
            <a:pPr>
              <a:lnSpc>
                <a:spcPct val="110000"/>
              </a:lnSpc>
              <a:spcBef>
                <a:spcPts val="600"/>
              </a:spcBef>
              <a:spcAft>
                <a:spcPts val="600"/>
              </a:spcAft>
              <a:defRPr/>
            </a:pPr>
            <a:r>
              <a:rPr lang="en-US" sz="1600" b="1" i="0" dirty="0" smtClean="0">
                <a:latin typeface="Levenim MT" pitchFamily="2" charset="-79"/>
                <a:cs typeface="Levenim MT" pitchFamily="2" charset="-79"/>
              </a:rPr>
              <a:t>Read all instructions exactly as written</a:t>
            </a:r>
            <a:r>
              <a:rPr lang="en-US" sz="1600" i="0" dirty="0" smtClean="0">
                <a:latin typeface="Levenim MT" pitchFamily="2" charset="-79"/>
                <a:cs typeface="Levenim MT" pitchFamily="2" charset="-79"/>
              </a:rPr>
              <a:t>.</a:t>
            </a:r>
          </a:p>
          <a:p>
            <a:pPr>
              <a:lnSpc>
                <a:spcPct val="110000"/>
              </a:lnSpc>
              <a:spcBef>
                <a:spcPts val="600"/>
              </a:spcBef>
              <a:spcAft>
                <a:spcPts val="600"/>
              </a:spcAft>
              <a:defRPr/>
            </a:pPr>
            <a:r>
              <a:rPr lang="en-US" sz="1600" b="1" i="0" dirty="0" smtClean="0">
                <a:latin typeface="Levenim MT" pitchFamily="2" charset="-79"/>
                <a:cs typeface="Levenim MT" pitchFamily="2" charset="-79"/>
              </a:rPr>
              <a:t>Read the instructions again </a:t>
            </a:r>
            <a:r>
              <a:rPr lang="en-US" sz="1600" i="0" dirty="0" smtClean="0">
                <a:latin typeface="Levenim MT" pitchFamily="2" charset="-79"/>
                <a:cs typeface="Levenim MT" pitchFamily="2" charset="-79"/>
              </a:rPr>
              <a:t>if a child is uncertain about them.</a:t>
            </a:r>
          </a:p>
          <a:p>
            <a:pPr>
              <a:lnSpc>
                <a:spcPct val="110000"/>
              </a:lnSpc>
              <a:spcBef>
                <a:spcPts val="600"/>
              </a:spcBef>
              <a:spcAft>
                <a:spcPts val="600"/>
              </a:spcAft>
              <a:defRPr/>
            </a:pPr>
            <a:r>
              <a:rPr lang="en-US" sz="1600" b="1" i="0" dirty="0" smtClean="0">
                <a:latin typeface="Levenim MT" pitchFamily="2" charset="-79"/>
                <a:cs typeface="Levenim MT" pitchFamily="2" charset="-79"/>
              </a:rPr>
              <a:t>Be comfortable about the pace</a:t>
            </a:r>
            <a:r>
              <a:rPr lang="en-US" sz="1600" i="0" dirty="0" smtClean="0">
                <a:latin typeface="Levenim MT" pitchFamily="2" charset="-79"/>
                <a:cs typeface="Levenim MT" pitchFamily="2" charset="-79"/>
              </a:rPr>
              <a:t>. Some assessments are timed.</a:t>
            </a:r>
          </a:p>
          <a:p>
            <a:pPr>
              <a:lnSpc>
                <a:spcPct val="110000"/>
              </a:lnSpc>
              <a:spcBef>
                <a:spcPts val="600"/>
              </a:spcBef>
              <a:spcAft>
                <a:spcPts val="600"/>
              </a:spcAft>
              <a:defRPr/>
            </a:pPr>
            <a:r>
              <a:rPr lang="en-US" sz="1600" b="1" i="0" dirty="0" smtClean="0">
                <a:latin typeface="Levenim MT" pitchFamily="2" charset="-79"/>
                <a:cs typeface="Levenim MT" pitchFamily="2" charset="-79"/>
              </a:rPr>
              <a:t>Maintain and regain the child’s focus</a:t>
            </a:r>
            <a:r>
              <a:rPr lang="en-US" sz="1600" i="0" dirty="0" smtClean="0">
                <a:latin typeface="Levenim MT" pitchFamily="2" charset="-79"/>
                <a:cs typeface="Levenim MT" pitchFamily="2" charset="-79"/>
              </a:rPr>
              <a:t>.  Say things like, “Listen carefully.”</a:t>
            </a:r>
          </a:p>
          <a:p>
            <a:pPr>
              <a:lnSpc>
                <a:spcPct val="110000"/>
              </a:lnSpc>
              <a:spcBef>
                <a:spcPts val="600"/>
              </a:spcBef>
              <a:spcAft>
                <a:spcPts val="600"/>
              </a:spcAft>
              <a:defRPr/>
            </a:pPr>
            <a:r>
              <a:rPr lang="en-US" sz="1600" b="1" i="0" dirty="0" smtClean="0">
                <a:latin typeface="Levenim MT" pitchFamily="2" charset="-79"/>
                <a:cs typeface="Levenim MT" pitchFamily="2" charset="-79"/>
              </a:rPr>
              <a:t>Remain calm and steady </a:t>
            </a:r>
            <a:r>
              <a:rPr lang="en-US" sz="1600" i="0" dirty="0" smtClean="0">
                <a:latin typeface="Levenim MT" pitchFamily="2" charset="-79"/>
                <a:cs typeface="Levenim MT" pitchFamily="2" charset="-79"/>
              </a:rPr>
              <a:t>for children; especially with those who are emotional. </a:t>
            </a:r>
          </a:p>
          <a:p>
            <a:pPr>
              <a:lnSpc>
                <a:spcPct val="110000"/>
              </a:lnSpc>
              <a:spcBef>
                <a:spcPts val="600"/>
              </a:spcBef>
              <a:spcAft>
                <a:spcPts val="600"/>
              </a:spcAft>
              <a:defRPr/>
            </a:pPr>
            <a:r>
              <a:rPr lang="en-US" sz="1600" b="1" i="0" dirty="0" smtClean="0">
                <a:latin typeface="Levenim MT" pitchFamily="2" charset="-79"/>
                <a:cs typeface="Levenim MT" pitchFamily="2" charset="-79"/>
              </a:rPr>
              <a:t>Minimize distractions. </a:t>
            </a:r>
            <a:r>
              <a:rPr lang="en-US" sz="1600" i="0" dirty="0" smtClean="0">
                <a:latin typeface="Levenim MT" pitchFamily="2" charset="-79"/>
                <a:cs typeface="Levenim MT" pitchFamily="2" charset="-79"/>
              </a:rPr>
              <a:t>Try to assess during a time when other students are not around, and limit distractions. </a:t>
            </a:r>
          </a:p>
          <a:p>
            <a:pPr>
              <a:lnSpc>
                <a:spcPct val="110000"/>
              </a:lnSpc>
              <a:spcBef>
                <a:spcPts val="600"/>
              </a:spcBef>
              <a:spcAft>
                <a:spcPts val="600"/>
              </a:spcAft>
              <a:defRPr/>
            </a:pPr>
            <a:r>
              <a:rPr lang="en-US" sz="1600" b="1" i="0" dirty="0" smtClean="0">
                <a:latin typeface="Levenim MT" pitchFamily="2" charset="-79"/>
                <a:cs typeface="Levenim MT" pitchFamily="2" charset="-79"/>
              </a:rPr>
              <a:t>Model the practice activity </a:t>
            </a:r>
            <a:r>
              <a:rPr lang="en-US" sz="1600" i="0" dirty="0" smtClean="0">
                <a:latin typeface="Levenim MT" pitchFamily="2" charset="-79"/>
                <a:cs typeface="Levenim MT" pitchFamily="2" charset="-79"/>
              </a:rPr>
              <a:t>for the students.</a:t>
            </a:r>
          </a:p>
          <a:p>
            <a:pPr>
              <a:spcBef>
                <a:spcPts val="600"/>
              </a:spcBef>
              <a:spcAft>
                <a:spcPts val="600"/>
              </a:spcAft>
              <a:defRPr/>
            </a:pPr>
            <a:endParaRPr lang="en-US" sz="1600" kern="0" dirty="0" smtClean="0">
              <a:latin typeface="Levenim MT" pitchFamily="2" charset="-79"/>
              <a:cs typeface="Levenim MT" pitchFamily="2" charset="-79"/>
            </a:endParaRPr>
          </a:p>
          <a:p>
            <a:endParaRPr lang="en-US" dirty="0"/>
          </a:p>
        </p:txBody>
      </p:sp>
      <p:sp>
        <p:nvSpPr>
          <p:cNvPr id="4" name="Slide Number Placeholder 3"/>
          <p:cNvSpPr>
            <a:spLocks noGrp="1"/>
          </p:cNvSpPr>
          <p:nvPr>
            <p:ph type="sldNum" sz="quarter" idx="10"/>
          </p:nvPr>
        </p:nvSpPr>
        <p:spPr/>
        <p:txBody>
          <a:bodyPr/>
          <a:lstStyle/>
          <a:p>
            <a:fld id="{68BFD64C-6CED-BD43-91EB-CB1D45E1B4BD}" type="slidenum">
              <a:rPr lang="en-US" smtClean="0"/>
              <a:pPr/>
              <a:t>11</a:t>
            </a:fld>
            <a:endParaRPr lang="en-US"/>
          </a:p>
        </p:txBody>
      </p:sp>
    </p:spTree>
    <p:extLst>
      <p:ext uri="{BB962C8B-B14F-4D97-AF65-F5344CB8AC3E}">
        <p14:creationId xmlns:p14="http://schemas.microsoft.com/office/powerpoint/2010/main" val="382848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 is auditory</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12</a:t>
            </a:fld>
            <a:endParaRPr lang="en-US"/>
          </a:p>
        </p:txBody>
      </p:sp>
    </p:spTree>
    <p:extLst>
      <p:ext uri="{BB962C8B-B14F-4D97-AF65-F5344CB8AC3E}">
        <p14:creationId xmlns:p14="http://schemas.microsoft.com/office/powerpoint/2010/main" val="1731731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Tx/>
              <a:buChar char="-"/>
            </a:pPr>
            <a:r>
              <a:rPr lang="en-US" baseline="0" dirty="0" smtClean="0"/>
              <a:t>School, Teacher, Time of Year (Wave)</a:t>
            </a:r>
          </a:p>
          <a:p>
            <a:pPr marL="171441" indent="-171441">
              <a:buFontTx/>
              <a:buChar char="-"/>
            </a:pPr>
            <a:r>
              <a:rPr lang="en-US" baseline="0" dirty="0" smtClean="0"/>
              <a:t>Language Selection</a:t>
            </a:r>
          </a:p>
          <a:p>
            <a:pPr marL="171441" indent="-171441">
              <a:buFontTx/>
              <a:buChar char="-"/>
            </a:pPr>
            <a:r>
              <a:rPr lang="en-US" baseline="0" dirty="0" smtClean="0"/>
              <a:t>Sort list by child</a:t>
            </a:r>
          </a:p>
          <a:p>
            <a:pPr marL="171441" indent="-171441">
              <a:buFontTx/>
              <a:buChar char="-"/>
            </a:pPr>
            <a:r>
              <a:rPr lang="en-US" baseline="0" dirty="0" smtClean="0"/>
              <a:t>Color-coded levels of understanding based on benchmarks</a:t>
            </a:r>
          </a:p>
          <a:p>
            <a:pPr marL="171441" indent="-171441">
              <a:buFontTx/>
              <a:buChar char="-"/>
            </a:pPr>
            <a:r>
              <a:rPr lang="en-US" baseline="0" dirty="0" smtClean="0"/>
              <a:t>Select measures to assess</a:t>
            </a:r>
          </a:p>
          <a:p>
            <a:r>
              <a:rPr lang="en-US" baseline="0" dirty="0" smtClean="0"/>
              <a:t>-Walk through items (launch button, pause, etc.)</a:t>
            </a:r>
          </a:p>
          <a:p>
            <a:endParaRPr lang="en-US" baseline="0" dirty="0" smtClean="0"/>
          </a:p>
        </p:txBody>
      </p:sp>
      <p:sp>
        <p:nvSpPr>
          <p:cNvPr id="4" name="Slide Number Placeholder 3"/>
          <p:cNvSpPr>
            <a:spLocks noGrp="1"/>
          </p:cNvSpPr>
          <p:nvPr>
            <p:ph type="sldNum" sz="quarter" idx="10"/>
          </p:nvPr>
        </p:nvSpPr>
        <p:spPr/>
        <p:txBody>
          <a:bodyPr/>
          <a:lstStyle/>
          <a:p>
            <a:fld id="{4E568C4A-BEDA-429E-A123-8CBE926DC062}" type="slidenum">
              <a:rPr lang="en-US" smtClean="0"/>
              <a:t>16</a:t>
            </a:fld>
            <a:endParaRPr lang="en-US"/>
          </a:p>
        </p:txBody>
      </p:sp>
    </p:spTree>
    <p:extLst>
      <p:ext uri="{BB962C8B-B14F-4D97-AF65-F5344CB8AC3E}">
        <p14:creationId xmlns:p14="http://schemas.microsoft.com/office/powerpoint/2010/main" val="179296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screen will appear before all measures.  Please click</a:t>
            </a:r>
            <a:r>
              <a:rPr lang="en-US" baseline="0" dirty="0" smtClean="0"/>
              <a:t> “start” to proceed with the assessment.</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19</a:t>
            </a:fld>
            <a:endParaRPr lang="en-US"/>
          </a:p>
        </p:txBody>
      </p:sp>
    </p:spTree>
    <p:extLst>
      <p:ext uri="{BB962C8B-B14F-4D97-AF65-F5344CB8AC3E}">
        <p14:creationId xmlns:p14="http://schemas.microsoft.com/office/powerpoint/2010/main" val="260872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60-second timed assessments that provide a snapshot of what a child knows at that given time.</a:t>
            </a:r>
          </a:p>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20</a:t>
            </a:fld>
            <a:endParaRPr lang="en-US"/>
          </a:p>
        </p:txBody>
      </p:sp>
    </p:spTree>
    <p:extLst>
      <p:ext uri="{BB962C8B-B14F-4D97-AF65-F5344CB8AC3E}">
        <p14:creationId xmlns:p14="http://schemas.microsoft.com/office/powerpoint/2010/main" val="1128064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invalidate</a:t>
            </a:r>
            <a:r>
              <a:rPr lang="en-US" baseline="0" dirty="0" smtClean="0"/>
              <a:t> the response</a:t>
            </a:r>
          </a:p>
          <a:p>
            <a:r>
              <a:rPr lang="en-US" baseline="0" dirty="0" smtClean="0"/>
              <a:t>-Results</a:t>
            </a:r>
          </a:p>
          <a:p>
            <a:r>
              <a:rPr lang="en-US" baseline="0" dirty="0" smtClean="0"/>
              <a:t>-Color correspondence (correct/incorrect)</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24</a:t>
            </a:fld>
            <a:endParaRPr lang="en-US"/>
          </a:p>
        </p:txBody>
      </p:sp>
    </p:spTree>
    <p:extLst>
      <p:ext uri="{BB962C8B-B14F-4D97-AF65-F5344CB8AC3E}">
        <p14:creationId xmlns:p14="http://schemas.microsoft.com/office/powerpoint/2010/main" val="379019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process is consistent</a:t>
            </a:r>
            <a:r>
              <a:rPr lang="en-US" baseline="0" dirty="0" smtClean="0"/>
              <a:t> will all measure types.</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25</a:t>
            </a:fld>
            <a:endParaRPr lang="en-US"/>
          </a:p>
        </p:txBody>
      </p:sp>
    </p:spTree>
    <p:extLst>
      <p:ext uri="{BB962C8B-B14F-4D97-AF65-F5344CB8AC3E}">
        <p14:creationId xmlns:p14="http://schemas.microsoft.com/office/powerpoint/2010/main" val="1504960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 instructions for the teacher</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27</a:t>
            </a:fld>
            <a:endParaRPr lang="en-US"/>
          </a:p>
        </p:txBody>
      </p:sp>
    </p:spTree>
    <p:extLst>
      <p:ext uri="{BB962C8B-B14F-4D97-AF65-F5344CB8AC3E}">
        <p14:creationId xmlns:p14="http://schemas.microsoft.com/office/powerpoint/2010/main" val="1149938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untimed warm-up items</a:t>
            </a:r>
          </a:p>
          <a:p>
            <a:r>
              <a:rPr lang="en-US" baseline="0" dirty="0" smtClean="0"/>
              <a:t>-Click blue for “____”</a:t>
            </a:r>
          </a:p>
          <a:p>
            <a:r>
              <a:rPr lang="en-US" baseline="0" dirty="0" smtClean="0"/>
              <a:t>-Click purple for “____”</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28</a:t>
            </a:fld>
            <a:endParaRPr lang="en-US"/>
          </a:p>
        </p:txBody>
      </p:sp>
    </p:spTree>
    <p:extLst>
      <p:ext uri="{BB962C8B-B14F-4D97-AF65-F5344CB8AC3E}">
        <p14:creationId xmlns:p14="http://schemas.microsoft.com/office/powerpoint/2010/main" val="246379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 typeface="Arial" panose="020B0604020202020204" pitchFamily="34" charset="0"/>
              <a:buChar char="•"/>
            </a:pPr>
            <a:r>
              <a:rPr lang="en-US" dirty="0" smtClean="0"/>
              <a:t>Why</a:t>
            </a:r>
            <a:r>
              <a:rPr lang="en-US" baseline="0" dirty="0" smtClean="0"/>
              <a:t> is progress monitoring a critical component of the CLI Engage platform – it’s because we know that access to data improves teacher’s ability to plan instructional practice.</a:t>
            </a:r>
            <a:endParaRPr lang="en-US" dirty="0" smtClean="0"/>
          </a:p>
          <a:p>
            <a:pPr marL="171441" indent="-171441">
              <a:buFont typeface="Arial" panose="020B0604020202020204" pitchFamily="34" charset="0"/>
              <a:buChar char="•"/>
            </a:pPr>
            <a:r>
              <a:rPr lang="en-US" dirty="0" smtClean="0"/>
              <a:t>Data use models often look a lot like the teaching and learning cycle</a:t>
            </a:r>
          </a:p>
          <a:p>
            <a:pPr marL="0" indent="0">
              <a:buFont typeface="Arial" panose="020B0604020202020204" pitchFamily="34" charset="0"/>
              <a:buNone/>
            </a:pPr>
            <a:endParaRPr lang="en-US" dirty="0" smtClean="0"/>
          </a:p>
          <a:p>
            <a:pPr>
              <a:spcBef>
                <a:spcPts val="600"/>
              </a:spcBef>
              <a:spcAft>
                <a:spcPts val="600"/>
              </a:spcAft>
              <a:defRPr/>
            </a:pPr>
            <a:r>
              <a:rPr lang="en-US" sz="1200" dirty="0" smtClean="0">
                <a:latin typeface="Levenim MT" pitchFamily="2" charset="-79"/>
                <a:cs typeface="Levenim MT" pitchFamily="2" charset="-79"/>
              </a:rPr>
              <a:t>In the cycle of effective teaching and learning, assessment is key.</a:t>
            </a:r>
          </a:p>
          <a:p>
            <a:pPr marL="171450" indent="-171450">
              <a:spcBef>
                <a:spcPts val="600"/>
              </a:spcBef>
              <a:spcAft>
                <a:spcPts val="600"/>
              </a:spcAft>
              <a:buFont typeface="Arial" pitchFamily="34" charset="0"/>
              <a:buChar char="•"/>
              <a:defRPr/>
            </a:pPr>
            <a:r>
              <a:rPr lang="en-US" sz="1200" b="1" dirty="0" smtClean="0">
                <a:latin typeface="Levenim MT" pitchFamily="2" charset="-79"/>
                <a:cs typeface="Levenim MT" pitchFamily="2" charset="-79"/>
              </a:rPr>
              <a:t>A</a:t>
            </a:r>
            <a:r>
              <a:rPr lang="en-US" sz="1200" dirty="0" smtClean="0">
                <a:latin typeface="Levenim MT" pitchFamily="2" charset="-79"/>
                <a:cs typeface="Levenim MT" pitchFamily="2" charset="-79"/>
              </a:rPr>
              <a:t>ssessment:  assessing the concepts or skills to determine each individual child’s level of understanding.</a:t>
            </a:r>
          </a:p>
          <a:p>
            <a:pPr marL="171450" indent="-171450">
              <a:spcBef>
                <a:spcPts val="600"/>
              </a:spcBef>
              <a:spcAft>
                <a:spcPts val="600"/>
              </a:spcAft>
              <a:buFont typeface="Arial" pitchFamily="34" charset="0"/>
              <a:buChar char="•"/>
              <a:defRPr/>
            </a:pPr>
            <a:r>
              <a:rPr lang="en-US" sz="1200" b="1" dirty="0" smtClean="0">
                <a:latin typeface="Levenim MT" pitchFamily="2" charset="-79"/>
                <a:cs typeface="Levenim MT" pitchFamily="2" charset="-79"/>
              </a:rPr>
              <a:t>E</a:t>
            </a:r>
            <a:r>
              <a:rPr lang="en-US" sz="1200" dirty="0" smtClean="0">
                <a:latin typeface="Levenim MT" pitchFamily="2" charset="-79"/>
                <a:cs typeface="Levenim MT" pitchFamily="2" charset="-79"/>
              </a:rPr>
              <a:t>valuation:   analysis of the assessment results to determine the next step in the instruction.</a:t>
            </a:r>
          </a:p>
          <a:p>
            <a:pPr marL="171450" indent="-171450">
              <a:spcBef>
                <a:spcPts val="600"/>
              </a:spcBef>
              <a:spcAft>
                <a:spcPts val="600"/>
              </a:spcAft>
              <a:buFont typeface="Arial" pitchFamily="34" charset="0"/>
              <a:buChar char="•"/>
              <a:defRPr/>
            </a:pPr>
            <a:r>
              <a:rPr lang="en-US" sz="1200" b="1" dirty="0" smtClean="0">
                <a:latin typeface="Levenim MT" pitchFamily="2" charset="-79"/>
                <a:cs typeface="Levenim MT" pitchFamily="2" charset="-79"/>
              </a:rPr>
              <a:t>P</a:t>
            </a:r>
            <a:r>
              <a:rPr lang="en-US" sz="1200" dirty="0" smtClean="0">
                <a:latin typeface="Levenim MT" pitchFamily="2" charset="-79"/>
                <a:cs typeface="Levenim MT" pitchFamily="2" charset="-79"/>
              </a:rPr>
              <a:t>lanning: plan the next step and decide which approach to use and the resources needed.</a:t>
            </a:r>
          </a:p>
          <a:p>
            <a:pPr marL="171450" indent="-171450">
              <a:spcBef>
                <a:spcPts val="600"/>
              </a:spcBef>
              <a:spcAft>
                <a:spcPts val="600"/>
              </a:spcAft>
              <a:buFont typeface="Arial" pitchFamily="34" charset="0"/>
              <a:buChar char="•"/>
              <a:defRPr/>
            </a:pPr>
            <a:r>
              <a:rPr lang="en-US" sz="1200" b="1" dirty="0" smtClean="0">
                <a:latin typeface="Levenim MT" pitchFamily="2" charset="-79"/>
                <a:cs typeface="Levenim MT" pitchFamily="2" charset="-79"/>
              </a:rPr>
              <a:t>T</a:t>
            </a:r>
            <a:r>
              <a:rPr lang="en-US" sz="1200" dirty="0" smtClean="0">
                <a:latin typeface="Levenim MT" pitchFamily="2" charset="-79"/>
                <a:cs typeface="Levenim MT" pitchFamily="2" charset="-79"/>
              </a:rPr>
              <a:t>eaching:  implement the plan by introducing a concept to the children or re teaching, guiding their understanding through practice and feedback. </a:t>
            </a:r>
          </a:p>
          <a:p>
            <a:pPr marL="171441" indent="-171441">
              <a:buFont typeface="Arial" panose="020B0604020202020204" pitchFamily="34" charset="0"/>
              <a:buChar char="•"/>
            </a:pPr>
            <a:endParaRPr lang="en-US" dirty="0" smtClean="0"/>
          </a:p>
          <a:p>
            <a:pPr marL="171441" indent="-171441">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4E568C4A-BEDA-429E-A123-8CBE926DC06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31280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 instructions for student.</a:t>
            </a:r>
          </a:p>
          <a:p>
            <a:r>
              <a:rPr lang="en-US" dirty="0" smtClean="0"/>
              <a:t>-Click “next” to launch the</a:t>
            </a:r>
            <a:r>
              <a:rPr lang="en-US" baseline="0" dirty="0" smtClean="0"/>
              <a:t> timed assessment.</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29</a:t>
            </a:fld>
            <a:endParaRPr lang="en-US"/>
          </a:p>
        </p:txBody>
      </p:sp>
    </p:spTree>
    <p:extLst>
      <p:ext uri="{BB962C8B-B14F-4D97-AF65-F5344CB8AC3E}">
        <p14:creationId xmlns:p14="http://schemas.microsoft.com/office/powerpoint/2010/main" val="75256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-Cannot</a:t>
            </a:r>
            <a:r>
              <a:rPr lang="en-US" baseline="0" dirty="0" smtClean="0"/>
              <a:t> correct responses without invalidating (which we will review).  If you choose to invalidate, wait several days to re-administer to avoid a “practice” effect.</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30</a:t>
            </a:fld>
            <a:endParaRPr lang="en-US"/>
          </a:p>
        </p:txBody>
      </p:sp>
    </p:spTree>
    <p:extLst>
      <p:ext uri="{BB962C8B-B14F-4D97-AF65-F5344CB8AC3E}">
        <p14:creationId xmlns:p14="http://schemas.microsoft.com/office/powerpoint/2010/main" val="711367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invalidate</a:t>
            </a:r>
            <a:r>
              <a:rPr lang="en-US" baseline="0" dirty="0" smtClean="0"/>
              <a:t> the response</a:t>
            </a:r>
          </a:p>
          <a:p>
            <a:r>
              <a:rPr lang="en-US" baseline="0" dirty="0" smtClean="0"/>
              <a:t>-Results</a:t>
            </a:r>
          </a:p>
          <a:p>
            <a:r>
              <a:rPr lang="en-US" baseline="0" dirty="0" smtClean="0"/>
              <a:t>-Color correspondence (correct/incorrect)</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32</a:t>
            </a:fld>
            <a:endParaRPr lang="en-US"/>
          </a:p>
        </p:txBody>
      </p:sp>
    </p:spTree>
    <p:extLst>
      <p:ext uri="{BB962C8B-B14F-4D97-AF65-F5344CB8AC3E}">
        <p14:creationId xmlns:p14="http://schemas.microsoft.com/office/powerpoint/2010/main" val="379019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Watch Video-Discuss concerns from</a:t>
            </a:r>
            <a:r>
              <a:rPr lang="en-US" baseline="0" dirty="0" smtClean="0"/>
              <a:t> video assessment….</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33</a:t>
            </a:fld>
            <a:endParaRPr lang="en-US"/>
          </a:p>
        </p:txBody>
      </p:sp>
    </p:spTree>
    <p:extLst>
      <p:ext uri="{BB962C8B-B14F-4D97-AF65-F5344CB8AC3E}">
        <p14:creationId xmlns:p14="http://schemas.microsoft.com/office/powerpoint/2010/main" val="710287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with groups</a:t>
            </a:r>
            <a:r>
              <a:rPr lang="en-US" baseline="0" dirty="0" smtClean="0"/>
              <a:t> address any issues as they practice the assessment in Vocabulary</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34</a:t>
            </a:fld>
            <a:endParaRPr lang="en-US"/>
          </a:p>
        </p:txBody>
      </p:sp>
    </p:spTree>
    <p:extLst>
      <p:ext uri="{BB962C8B-B14F-4D97-AF65-F5344CB8AC3E}">
        <p14:creationId xmlns:p14="http://schemas.microsoft.com/office/powerpoint/2010/main" val="39201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Phonological Awareness is the ability to detect the sounds in language without thinking about the meaning of what is said.  It is considered a precursor to phonics and is a skill that is needed to learn phonics.  In the Progress Monitoring Assessment, Phonological Awareness gauges a child’s understanding of how the sounds of spoken language can be segmented, combined and manipulated. ---</a:t>
            </a:r>
            <a:r>
              <a:rPr lang="en-US" baseline="0" dirty="0" smtClean="0"/>
              <a:t> Reminder that students should not see the screen for this assessment.</a:t>
            </a:r>
            <a:endParaRPr lang="en-US" dirty="0" smtClean="0"/>
          </a:p>
          <a:p>
            <a:endParaRPr lang="en-US" dirty="0" smtClean="0"/>
          </a:p>
          <a:p>
            <a:r>
              <a:rPr lang="en-US" dirty="0" smtClean="0"/>
              <a:t>Review the slide. </a:t>
            </a:r>
          </a:p>
          <a:p>
            <a:endParaRPr lang="en-US" dirty="0" smtClean="0"/>
          </a:p>
          <a:p>
            <a:r>
              <a:rPr lang="en-US" dirty="0" smtClean="0"/>
              <a:t>** Onset/Rime is only administered to English speaking students.  Spanish speaking students are exempt from this portion of the assessment. </a:t>
            </a:r>
          </a:p>
          <a:p>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35</a:t>
            </a:fld>
            <a:endParaRPr lang="en-US"/>
          </a:p>
        </p:txBody>
      </p:sp>
    </p:spTree>
    <p:extLst>
      <p:ext uri="{BB962C8B-B14F-4D97-AF65-F5344CB8AC3E}">
        <p14:creationId xmlns:p14="http://schemas.microsoft.com/office/powerpoint/2010/main" val="241889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37</a:t>
            </a:fld>
            <a:endParaRPr lang="en-US"/>
          </a:p>
        </p:txBody>
      </p:sp>
    </p:spTree>
    <p:extLst>
      <p:ext uri="{BB962C8B-B14F-4D97-AF65-F5344CB8AC3E}">
        <p14:creationId xmlns:p14="http://schemas.microsoft.com/office/powerpoint/2010/main" val="711367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invalidate</a:t>
            </a:r>
            <a:r>
              <a:rPr lang="en-US" baseline="0" dirty="0" smtClean="0"/>
              <a:t> the response</a:t>
            </a:r>
          </a:p>
          <a:p>
            <a:r>
              <a:rPr lang="en-US" baseline="0" dirty="0" smtClean="0"/>
              <a:t>-Results</a:t>
            </a:r>
          </a:p>
          <a:p>
            <a:r>
              <a:rPr lang="en-US" baseline="0" dirty="0" smtClean="0"/>
              <a:t>-Color correspondence (correct/incorrect)</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38</a:t>
            </a:fld>
            <a:endParaRPr lang="en-US"/>
          </a:p>
        </p:txBody>
      </p:sp>
    </p:spTree>
    <p:extLst>
      <p:ext uri="{BB962C8B-B14F-4D97-AF65-F5344CB8AC3E}">
        <p14:creationId xmlns:p14="http://schemas.microsoft.com/office/powerpoint/2010/main" val="3790193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Begin with the Listening component of Phonological Awareness.</a:t>
            </a:r>
            <a:r>
              <a:rPr lang="en-US" baseline="0" dirty="0" smtClean="0"/>
              <a:t>-View video, pause after assessment to allow teacher an opportunity to log into the system and conduct the Listening Assessment under Phonological Awareness. Have a discussion with teachers  about their experience while doing the assessment. </a:t>
            </a:r>
          </a:p>
          <a:p>
            <a:r>
              <a:rPr lang="en-US" baseline="0" dirty="0" smtClean="0"/>
              <a:t>Possible questions: What was difficult about administrating the assessment?</a:t>
            </a:r>
          </a:p>
          <a:p>
            <a:r>
              <a:rPr lang="en-US" baseline="0" dirty="0" smtClean="0"/>
              <a:t>                            What went well?</a:t>
            </a:r>
          </a:p>
          <a:p>
            <a:r>
              <a:rPr lang="en-US" baseline="0" dirty="0" smtClean="0"/>
              <a:t>                            Over all impressions?</a:t>
            </a:r>
          </a:p>
          <a:p>
            <a:endParaRPr lang="en-US" baseline="0" dirty="0" smtClean="0"/>
          </a:p>
          <a:p>
            <a:r>
              <a:rPr lang="en-US" baseline="0" dirty="0" smtClean="0"/>
              <a:t>Continue viewing the video’s-pausing after each component to give teachers an opportunity to practice the assessment. Follow up with discussions for each section.</a:t>
            </a:r>
            <a:endParaRPr lang="en-US" dirty="0" smtClean="0"/>
          </a:p>
          <a:p>
            <a:r>
              <a:rPr lang="en-US" baseline="0" dirty="0" smtClean="0"/>
              <a:t>…</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39</a:t>
            </a:fld>
            <a:endParaRPr lang="en-US"/>
          </a:p>
        </p:txBody>
      </p:sp>
    </p:spTree>
    <p:extLst>
      <p:ext uri="{BB962C8B-B14F-4D97-AF65-F5344CB8AC3E}">
        <p14:creationId xmlns:p14="http://schemas.microsoft.com/office/powerpoint/2010/main" val="2739674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Begin with the Listening component of Phonological Awareness.</a:t>
            </a:r>
            <a:r>
              <a:rPr lang="en-US" baseline="0" dirty="0" smtClean="0"/>
              <a:t>-View video, pause after assessment to allow teacher an opportunity to log into the system and conduct the Listening Assessment under Phonological Awareness. Have a discussion with teachers  about their experience while doing the assessment. </a:t>
            </a:r>
          </a:p>
          <a:p>
            <a:r>
              <a:rPr lang="en-US" baseline="0" dirty="0" smtClean="0"/>
              <a:t>Possible questions: What was difficult about administrating the assessment?</a:t>
            </a:r>
          </a:p>
          <a:p>
            <a:r>
              <a:rPr lang="en-US" baseline="0" dirty="0" smtClean="0"/>
              <a:t>                            What went well?</a:t>
            </a:r>
          </a:p>
          <a:p>
            <a:r>
              <a:rPr lang="en-US" baseline="0" dirty="0" smtClean="0"/>
              <a:t>                            Over all impressions?</a:t>
            </a:r>
          </a:p>
          <a:p>
            <a:endParaRPr lang="en-US" baseline="0" dirty="0" smtClean="0"/>
          </a:p>
          <a:p>
            <a:r>
              <a:rPr lang="en-US" baseline="0" dirty="0" smtClean="0"/>
              <a:t>Continue viewing the video’s-pausing after each component to give teachers an opportunity to practice the assessment. Follow up with discussions for each section.</a:t>
            </a:r>
            <a:endParaRPr lang="en-US" dirty="0" smtClean="0"/>
          </a:p>
          <a:p>
            <a:r>
              <a:rPr lang="en-US" baseline="0" dirty="0" smtClean="0"/>
              <a:t>…</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40</a:t>
            </a:fld>
            <a:endParaRPr lang="en-US"/>
          </a:p>
        </p:txBody>
      </p:sp>
    </p:spTree>
    <p:extLst>
      <p:ext uri="{BB962C8B-B14F-4D97-AF65-F5344CB8AC3E}">
        <p14:creationId xmlns:p14="http://schemas.microsoft.com/office/powerpoint/2010/main" val="415187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 </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922634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with teachers</a:t>
            </a:r>
            <a:r>
              <a:rPr lang="en-US" baseline="0" dirty="0" smtClean="0"/>
              <a:t> as they complete Phonological Awareness assessments…</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41</a:t>
            </a:fld>
            <a:endParaRPr lang="en-US"/>
          </a:p>
        </p:txBody>
      </p:sp>
    </p:spTree>
    <p:extLst>
      <p:ext uri="{BB962C8B-B14F-4D97-AF65-F5344CB8AC3E}">
        <p14:creationId xmlns:p14="http://schemas.microsoft.com/office/powerpoint/2010/main" val="2739674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slide</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42</a:t>
            </a:fld>
            <a:endParaRPr lang="en-US"/>
          </a:p>
        </p:txBody>
      </p:sp>
    </p:spTree>
    <p:extLst>
      <p:ext uri="{BB962C8B-B14F-4D97-AF65-F5344CB8AC3E}">
        <p14:creationId xmlns:p14="http://schemas.microsoft.com/office/powerpoint/2010/main" val="2902633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components of Math Assessment…</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43</a:t>
            </a:fld>
            <a:endParaRPr lang="en-US"/>
          </a:p>
        </p:txBody>
      </p:sp>
    </p:spTree>
    <p:extLst>
      <p:ext uri="{BB962C8B-B14F-4D97-AF65-F5344CB8AC3E}">
        <p14:creationId xmlns:p14="http://schemas.microsoft.com/office/powerpoint/2010/main" val="3522039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Slide on Rote Counting.  Make note of special notes on slide </a:t>
            </a:r>
          </a:p>
          <a:p>
            <a:r>
              <a:rPr lang="en-US" sz="1600" b="1" i="1" dirty="0" smtClean="0">
                <a:latin typeface="Century Gothic"/>
                <a:cs typeface="Century Gothic"/>
              </a:rPr>
              <a:t>Repeat item up to 2x if needed</a:t>
            </a:r>
          </a:p>
          <a:p>
            <a:r>
              <a:rPr lang="en-US" sz="1600" b="1" i="1" dirty="0" smtClean="0">
                <a:latin typeface="Century Gothic"/>
                <a:cs typeface="Century Gothic"/>
              </a:rPr>
              <a:t>Prompt once if needed:</a:t>
            </a:r>
          </a:p>
          <a:p>
            <a:r>
              <a:rPr lang="en-US" sz="1600" b="1" i="1" dirty="0" smtClean="0">
                <a:latin typeface="Century Gothic"/>
                <a:cs typeface="Century Gothic"/>
              </a:rPr>
              <a:t>“OK, I will help you get started. 1, 2… what comes next?”</a:t>
            </a:r>
          </a:p>
          <a:p>
            <a:r>
              <a:rPr lang="en-US" sz="1600" b="1" i="1" dirty="0" smtClean="0">
                <a:latin typeface="Century Gothic"/>
                <a:cs typeface="Century Gothic"/>
              </a:rPr>
              <a:t>“What comes after ____?</a:t>
            </a:r>
          </a:p>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44</a:t>
            </a:fld>
            <a:endParaRPr lang="en-US"/>
          </a:p>
        </p:txBody>
      </p:sp>
    </p:spTree>
    <p:extLst>
      <p:ext uri="{BB962C8B-B14F-4D97-AF65-F5344CB8AC3E}">
        <p14:creationId xmlns:p14="http://schemas.microsoft.com/office/powerpoint/2010/main" val="2740020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slide: Set Counting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Century Gothic"/>
                <a:cs typeface="Century Gothic"/>
              </a:rPr>
              <a:t>Note: </a:t>
            </a:r>
            <a:r>
              <a:rPr lang="en-US" dirty="0" smtClean="0">
                <a:latin typeface="Century Gothic"/>
                <a:cs typeface="Century Gothic"/>
              </a:rPr>
              <a:t>If the child just counts (e.g., 1, 2, 3), prompt for the cardinal value by saying, </a:t>
            </a:r>
            <a:r>
              <a:rPr lang="en-US" b="1" dirty="0" smtClean="0">
                <a:latin typeface="Century Gothic"/>
                <a:cs typeface="Century Gothic"/>
              </a:rPr>
              <a:t>“How many are there?”</a:t>
            </a:r>
          </a:p>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45</a:t>
            </a:fld>
            <a:endParaRPr lang="en-US"/>
          </a:p>
        </p:txBody>
      </p:sp>
    </p:spTree>
    <p:extLst>
      <p:ext uri="{BB962C8B-B14F-4D97-AF65-F5344CB8AC3E}">
        <p14:creationId xmlns:p14="http://schemas.microsoft.com/office/powerpoint/2010/main" val="1483017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Slide Number Discrimination</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46</a:t>
            </a:fld>
            <a:endParaRPr lang="en-US"/>
          </a:p>
        </p:txBody>
      </p:sp>
    </p:spTree>
    <p:extLst>
      <p:ext uri="{BB962C8B-B14F-4D97-AF65-F5344CB8AC3E}">
        <p14:creationId xmlns:p14="http://schemas.microsoft.com/office/powerpoint/2010/main" val="161873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Discuss Slide</a:t>
            </a:r>
          </a:p>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47</a:t>
            </a:fld>
            <a:endParaRPr lang="en-US"/>
          </a:p>
        </p:txBody>
      </p:sp>
    </p:spTree>
    <p:extLst>
      <p:ext uri="{BB962C8B-B14F-4D97-AF65-F5344CB8AC3E}">
        <p14:creationId xmlns:p14="http://schemas.microsoft.com/office/powerpoint/2010/main" val="4094955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Discuss Slide</a:t>
            </a:r>
          </a:p>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48</a:t>
            </a:fld>
            <a:endParaRPr lang="en-US"/>
          </a:p>
        </p:txBody>
      </p:sp>
    </p:spTree>
    <p:extLst>
      <p:ext uri="{BB962C8B-B14F-4D97-AF65-F5344CB8AC3E}">
        <p14:creationId xmlns:p14="http://schemas.microsoft.com/office/powerpoint/2010/main" val="2707508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Discuss Slide</a:t>
            </a:r>
          </a:p>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49</a:t>
            </a:fld>
            <a:endParaRPr lang="en-US"/>
          </a:p>
        </p:txBody>
      </p:sp>
    </p:spTree>
    <p:extLst>
      <p:ext uri="{BB962C8B-B14F-4D97-AF65-F5344CB8AC3E}">
        <p14:creationId xmlns:p14="http://schemas.microsoft.com/office/powerpoint/2010/main" val="2012972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Discuss Slide</a:t>
            </a:r>
          </a:p>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50</a:t>
            </a:fld>
            <a:endParaRPr lang="en-US"/>
          </a:p>
        </p:txBody>
      </p:sp>
    </p:spTree>
    <p:extLst>
      <p:ext uri="{BB962C8B-B14F-4D97-AF65-F5344CB8AC3E}">
        <p14:creationId xmlns:p14="http://schemas.microsoft.com/office/powerpoint/2010/main" val="1887888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Show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Say: </a:t>
            </a:r>
            <a:r>
              <a:rPr lang="en-US" sz="1200" kern="1200" dirty="0" smtClean="0">
                <a:solidFill>
                  <a:schemeClr val="tx1"/>
                </a:solidFill>
                <a:effectLst/>
                <a:latin typeface="+mn-lt"/>
                <a:ea typeface="+mn-ea"/>
                <a:cs typeface="+mn-cs"/>
              </a:rPr>
              <a:t>The CIRCLE Assessment was designed to be used as a progress monitoring system within early childhood education settings (e.g., Head Start, Public School Pre-Kindergarten Programs and Childcare) for children ages 3.5 years (3 years, 6 months) through age 4 (4 years, 11 months). Current psychometric analyses focus on these age ranges.</a:t>
            </a:r>
          </a:p>
          <a:p>
            <a:r>
              <a:rPr lang="en-US" baseline="0" dirty="0" smtClean="0"/>
              <a:t>CIRCLE </a:t>
            </a:r>
            <a:r>
              <a:rPr lang="en-US" dirty="0" smtClean="0"/>
              <a:t>Progress Monitoring </a:t>
            </a:r>
            <a:r>
              <a:rPr lang="en-US" baseline="0" dirty="0" smtClean="0"/>
              <a:t>is a formal assessment that provides immediate feedback. Results are on the screen.</a:t>
            </a:r>
          </a:p>
          <a:p>
            <a:r>
              <a:rPr lang="en-US" baseline="0" dirty="0" smtClean="0"/>
              <a:t>Teachers, coaches, parents and administrators can all partner together to use the data to inform instruction. </a:t>
            </a:r>
          </a:p>
          <a:p>
            <a:r>
              <a:rPr lang="en-US" baseline="0" dirty="0" smtClean="0"/>
              <a:t>Making sound decisions for instruction based on data is not only wise but standard practice.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29E83E3-9594-43EB-B0FD-AEA515DAADC2}"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585051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Discuss Slide</a:t>
            </a:r>
          </a:p>
          <a:p>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51</a:t>
            </a:fld>
            <a:endParaRPr lang="en-US"/>
          </a:p>
        </p:txBody>
      </p:sp>
    </p:spTree>
    <p:extLst>
      <p:ext uri="{BB962C8B-B14F-4D97-AF65-F5344CB8AC3E}">
        <p14:creationId xmlns:p14="http://schemas.microsoft.com/office/powerpoint/2010/main" val="852903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invalidate</a:t>
            </a:r>
            <a:r>
              <a:rPr lang="en-US" baseline="0" dirty="0" smtClean="0"/>
              <a:t> the </a:t>
            </a:r>
            <a:r>
              <a:rPr lang="en-US" baseline="0" dirty="0" err="1" smtClean="0"/>
              <a:t>reposne</a:t>
            </a:r>
            <a:endParaRPr lang="en-US" baseline="0" dirty="0" smtClean="0"/>
          </a:p>
          <a:p>
            <a:r>
              <a:rPr lang="en-US" baseline="0" dirty="0" smtClean="0"/>
              <a:t>-Results</a:t>
            </a:r>
          </a:p>
          <a:p>
            <a:r>
              <a:rPr lang="en-US" baseline="0" dirty="0" smtClean="0"/>
              <a:t>-Color correspondence (correct/incorrect)</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52</a:t>
            </a:fld>
            <a:endParaRPr lang="en-US"/>
          </a:p>
        </p:txBody>
      </p:sp>
    </p:spTree>
    <p:extLst>
      <p:ext uri="{BB962C8B-B14F-4D97-AF65-F5344CB8AC3E}">
        <p14:creationId xmlns:p14="http://schemas.microsoft.com/office/powerpoint/2010/main" val="3790193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Watch Video-Discuss concerns from</a:t>
            </a:r>
            <a:r>
              <a:rPr lang="en-US" baseline="0" dirty="0" smtClean="0"/>
              <a:t> video assessment….</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53</a:t>
            </a:fld>
            <a:endParaRPr lang="en-US"/>
          </a:p>
        </p:txBody>
      </p:sp>
    </p:spTree>
    <p:extLst>
      <p:ext uri="{BB962C8B-B14F-4D97-AF65-F5344CB8AC3E}">
        <p14:creationId xmlns:p14="http://schemas.microsoft.com/office/powerpoint/2010/main" val="1503550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-Auditory/No</a:t>
            </a:r>
            <a:r>
              <a:rPr lang="en-US" baseline="0" dirty="0" smtClean="0"/>
              <a:t> screen prompts for students</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55</a:t>
            </a:fld>
            <a:endParaRPr lang="en-US"/>
          </a:p>
        </p:txBody>
      </p:sp>
    </p:spTree>
    <p:extLst>
      <p:ext uri="{BB962C8B-B14F-4D97-AF65-F5344CB8AC3E}">
        <p14:creationId xmlns:p14="http://schemas.microsoft.com/office/powerpoint/2010/main" val="971016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59</a:t>
            </a:fld>
            <a:endParaRPr lang="en-US"/>
          </a:p>
        </p:txBody>
      </p:sp>
    </p:spTree>
    <p:extLst>
      <p:ext uri="{BB962C8B-B14F-4D97-AF65-F5344CB8AC3E}">
        <p14:creationId xmlns:p14="http://schemas.microsoft.com/office/powerpoint/2010/main" val="711367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60</a:t>
            </a:fld>
            <a:endParaRPr lang="en-US"/>
          </a:p>
        </p:txBody>
      </p:sp>
    </p:spTree>
    <p:extLst>
      <p:ext uri="{BB962C8B-B14F-4D97-AF65-F5344CB8AC3E}">
        <p14:creationId xmlns:p14="http://schemas.microsoft.com/office/powerpoint/2010/main" val="3790193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a:t>
            </a:r>
            <a:r>
              <a:rPr lang="en-US" baseline="0" dirty="0" smtClean="0"/>
              <a:t> name, DOB</a:t>
            </a:r>
          </a:p>
          <a:p>
            <a:r>
              <a:rPr lang="en-US" baseline="0" dirty="0" smtClean="0"/>
              <a:t>-Score – Whether they met the benchmark</a:t>
            </a:r>
          </a:p>
          <a:p>
            <a:r>
              <a:rPr lang="en-US" baseline="0" dirty="0" smtClean="0"/>
              <a:t>-Items that were answered correctly or incorrectly – color coded – Purple = ?</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61</a:t>
            </a:fld>
            <a:endParaRPr lang="en-US"/>
          </a:p>
        </p:txBody>
      </p:sp>
    </p:spTree>
    <p:extLst>
      <p:ext uri="{BB962C8B-B14F-4D97-AF65-F5344CB8AC3E}">
        <p14:creationId xmlns:p14="http://schemas.microsoft.com/office/powerpoint/2010/main" val="4219553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teacher’s recorded observations, gathered across time, can help with:</a:t>
            </a:r>
          </a:p>
          <a:p>
            <a:endParaRPr lang="en-US" dirty="0" smtClean="0"/>
          </a:p>
          <a:p>
            <a:r>
              <a:rPr lang="en-US" dirty="0" smtClean="0"/>
              <a:t>Tailoring classroom environment and activities to meet children’s needs.</a:t>
            </a:r>
          </a:p>
          <a:p>
            <a:r>
              <a:rPr lang="en-US" dirty="0" smtClean="0"/>
              <a:t>Track a child’s social, cognitive, and emotional development.</a:t>
            </a:r>
          </a:p>
          <a:p>
            <a:r>
              <a:rPr lang="en-US" dirty="0" smtClean="0"/>
              <a:t>Identify a child’s strengths and interests.</a:t>
            </a:r>
          </a:p>
          <a:p>
            <a:r>
              <a:rPr lang="en-US" dirty="0" smtClean="0"/>
              <a:t>Share with parents, supervisors, advisors, and coaches.</a:t>
            </a:r>
          </a:p>
          <a:p>
            <a:r>
              <a:rPr lang="en-US" dirty="0" smtClean="0"/>
              <a:t>Make modifications in the curriculum. </a:t>
            </a:r>
          </a:p>
          <a:p>
            <a:endParaRPr lang="en-US" dirty="0" smtClean="0"/>
          </a:p>
          <a:p>
            <a:r>
              <a:rPr lang="en-US" dirty="0" smtClean="0"/>
              <a:t>Once this information is collected, a teacher can create a portfolio of information on the student.  It will provide both the teacher and the parent a picture of a student’s learning, and reflect his/her progress in a particular area.  </a:t>
            </a:r>
          </a:p>
          <a:p>
            <a:endParaRPr lang="en-US" dirty="0" smtClean="0"/>
          </a:p>
          <a:p>
            <a:r>
              <a:rPr lang="en-US" dirty="0" smtClean="0"/>
              <a:t>Review the slide. </a:t>
            </a:r>
          </a:p>
          <a:p>
            <a:endParaRPr lang="en-US" dirty="0" smtClean="0"/>
          </a:p>
          <a:p>
            <a:r>
              <a:rPr lang="en-US" dirty="0" smtClean="0"/>
              <a:t>The observables must be done at the conclusion of the assessment period. </a:t>
            </a:r>
            <a:endParaRPr lang="en-US" dirty="0"/>
          </a:p>
        </p:txBody>
      </p:sp>
      <p:sp>
        <p:nvSpPr>
          <p:cNvPr id="4" name="Slide Number Placeholder 3"/>
          <p:cNvSpPr>
            <a:spLocks noGrp="1"/>
          </p:cNvSpPr>
          <p:nvPr>
            <p:ph type="sldNum" sz="quarter" idx="10"/>
          </p:nvPr>
        </p:nvSpPr>
        <p:spPr/>
        <p:txBody>
          <a:bodyPr/>
          <a:lstStyle/>
          <a:p>
            <a:fld id="{4E568C4A-BEDA-429E-A123-8CBE926DC062}" type="slidenum">
              <a:rPr lang="en-US" smtClean="0"/>
              <a:t>62</a:t>
            </a:fld>
            <a:endParaRPr lang="en-US"/>
          </a:p>
        </p:txBody>
      </p:sp>
    </p:spTree>
    <p:extLst>
      <p:ext uri="{BB962C8B-B14F-4D97-AF65-F5344CB8AC3E}">
        <p14:creationId xmlns:p14="http://schemas.microsoft.com/office/powerpoint/2010/main" val="4258785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Begin</a:t>
            </a:r>
            <a:r>
              <a:rPr lang="en-US" baseline="0" dirty="0" smtClean="0"/>
              <a:t> by viewing the instructional video on Observables and then have teachers log into the system and practice any part of the checklist. After completing discuss with teachers.</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63</a:t>
            </a:fld>
            <a:endParaRPr lang="en-US"/>
          </a:p>
        </p:txBody>
      </p:sp>
    </p:spTree>
    <p:extLst>
      <p:ext uri="{BB962C8B-B14F-4D97-AF65-F5344CB8AC3E}">
        <p14:creationId xmlns:p14="http://schemas.microsoft.com/office/powerpoint/2010/main" val="2547849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CIRCLE Progress</a:t>
            </a:r>
            <a:r>
              <a:rPr lang="en-US" baseline="0" dirty="0" smtClean="0"/>
              <a:t> Monitoring </a:t>
            </a:r>
            <a:r>
              <a:rPr lang="en-US" dirty="0" smtClean="0"/>
              <a:t>provides you with several different Reports.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a:t>
            </a:r>
            <a:r>
              <a:rPr lang="en-US" baseline="0" dirty="0" smtClean="0"/>
              <a:t>eview each type of report as listed on the slide.)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will look at each of these reports in detail.  </a:t>
            </a:r>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65</a:t>
            </a:fld>
            <a:endParaRPr lang="en-US" dirty="0"/>
          </a:p>
        </p:txBody>
      </p:sp>
    </p:spTree>
    <p:extLst>
      <p:ext uri="{BB962C8B-B14F-4D97-AF65-F5344CB8AC3E}">
        <p14:creationId xmlns:p14="http://schemas.microsoft.com/office/powerpoint/2010/main" val="425613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dirty="0" smtClean="0"/>
              <a:t>SAY:</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dirty="0" err="1" smtClean="0"/>
              <a:t>CLI’s</a:t>
            </a:r>
            <a:r>
              <a:rPr lang="en-US" sz="1200" dirty="0" smtClean="0"/>
              <a:t> child progress monitoring program, the CIRCLE Progress</a:t>
            </a:r>
            <a:r>
              <a:rPr lang="en-US" sz="1200" baseline="0" dirty="0" smtClean="0"/>
              <a:t> Monitoring </a:t>
            </a:r>
            <a:r>
              <a:rPr lang="en-US" sz="1200" dirty="0" smtClean="0"/>
              <a:t>, is a user-friendly, online tool that allows the teacher to assess a child’s progress in a particular skill area almost instantly. This reliable yet simplistic data collection prompts teachers to focus on lessons that target their students’ least developed skill areas.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dirty="0" smtClean="0"/>
              <a:t>Early identification of learning needs and grouping children according those needs is known to </a:t>
            </a:r>
            <a:r>
              <a:rPr lang="en-US" sz="1200" i="1" dirty="0" smtClean="0"/>
              <a:t>maximize instructional impact</a:t>
            </a:r>
            <a:r>
              <a:rPr lang="en-US" sz="1200" dirty="0" smtClean="0"/>
              <a: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b="0" i="0" kern="1200" dirty="0" smtClean="0">
                <a:solidFill>
                  <a:schemeClr val="tx1"/>
                </a:solidFill>
                <a:effectLst/>
                <a:latin typeface="+mn-lt"/>
                <a:ea typeface="+mn-ea"/>
                <a:cs typeface="+mn-cs"/>
              </a:rPr>
              <a:t>Criterion</a:t>
            </a:r>
            <a:r>
              <a:rPr lang="en-US" sz="1200" b="0" i="0" kern="1200" baseline="0" dirty="0" smtClean="0">
                <a:solidFill>
                  <a:schemeClr val="tx1"/>
                </a:solidFill>
                <a:effectLst/>
                <a:latin typeface="+mn-lt"/>
                <a:ea typeface="+mn-ea"/>
                <a:cs typeface="+mn-cs"/>
              </a:rPr>
              <a:t> referenced measures </a:t>
            </a:r>
            <a:r>
              <a:rPr lang="en-US" sz="1200" b="0" i="0" kern="1200" dirty="0" smtClean="0">
                <a:solidFill>
                  <a:schemeClr val="tx1"/>
                </a:solidFill>
                <a:effectLst/>
                <a:latin typeface="+mn-lt"/>
                <a:ea typeface="+mn-ea"/>
                <a:cs typeface="+mn-cs"/>
              </a:rPr>
              <a:t>determine whether each student has achieved specific skills or concepts. Criterion referenced</a:t>
            </a:r>
            <a:r>
              <a:rPr lang="en-US" sz="1200" b="0" i="0" kern="1200" baseline="0" dirty="0" smtClean="0">
                <a:solidFill>
                  <a:schemeClr val="tx1"/>
                </a:solidFill>
                <a:effectLst/>
                <a:latin typeface="+mn-lt"/>
                <a:ea typeface="+mn-ea"/>
                <a:cs typeface="+mn-cs"/>
              </a:rPr>
              <a:t> measures can also tell you </a:t>
            </a:r>
            <a:r>
              <a:rPr lang="en-US" sz="1200" b="0" i="0" kern="1200" dirty="0" smtClean="0">
                <a:solidFill>
                  <a:schemeClr val="tx1"/>
                </a:solidFill>
                <a:effectLst/>
                <a:latin typeface="+mn-lt"/>
                <a:ea typeface="+mn-ea"/>
                <a:cs typeface="+mn-cs"/>
              </a:rPr>
              <a:t>how much students know before instruction begins and after it has finished.</a:t>
            </a:r>
          </a:p>
          <a:p>
            <a:pPr marL="0" indent="0">
              <a:buFont typeface="+mj-lt"/>
              <a:buNone/>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b="0" i="0" kern="1200" dirty="0" smtClean="0">
                <a:solidFill>
                  <a:schemeClr val="tx1"/>
                </a:solidFill>
                <a:effectLst/>
                <a:latin typeface="+mn-lt"/>
                <a:ea typeface="+mn-ea"/>
                <a:cs typeface="+mn-cs"/>
              </a:rPr>
              <a:t>(Norm –referenced measures rank each student with respect to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achievement of others in broad areas of knowledge. Norm</a:t>
            </a:r>
            <a:r>
              <a:rPr lang="en-US" sz="1200" b="0" i="0" kern="1200" baseline="0" dirty="0" smtClean="0">
                <a:solidFill>
                  <a:schemeClr val="tx1"/>
                </a:solidFill>
                <a:effectLst/>
                <a:latin typeface="+mn-lt"/>
                <a:ea typeface="+mn-ea"/>
                <a:cs typeface="+mn-cs"/>
              </a:rPr>
              <a:t> referenced measures </a:t>
            </a:r>
            <a:r>
              <a:rPr lang="en-US" sz="1200" b="0" i="0" kern="1200" dirty="0" smtClean="0">
                <a:solidFill>
                  <a:schemeClr val="tx1"/>
                </a:solidFill>
                <a:effectLst/>
                <a:latin typeface="+mn-lt"/>
                <a:ea typeface="+mn-ea"/>
                <a:cs typeface="+mn-cs"/>
              </a:rPr>
              <a:t> discriminate between high and low achievers).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C09410F3-7442-4E5A-ADCB-61216154DA9B}" type="slidenum">
              <a:rPr lang="en-US" smtClean="0"/>
              <a:t>5</a:t>
            </a:fld>
            <a:endParaRPr lang="en-US"/>
          </a:p>
        </p:txBody>
      </p:sp>
    </p:spTree>
    <p:extLst>
      <p:ext uri="{BB962C8B-B14F-4D97-AF65-F5344CB8AC3E}">
        <p14:creationId xmlns:p14="http://schemas.microsoft.com/office/powerpoint/2010/main" val="1306521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HOW administrators can use reports and how the information can be given to parents</a:t>
            </a:r>
          </a:p>
          <a:p>
            <a:endParaRPr lang="en-US" sz="1600" b="1" dirty="0"/>
          </a:p>
          <a:p>
            <a:r>
              <a:rPr lang="en-US" sz="1600" b="1" dirty="0" smtClean="0"/>
              <a:t>BENCHMARK </a:t>
            </a:r>
            <a:r>
              <a:rPr lang="en-US" sz="1600" b="1" dirty="0"/>
              <a:t>REPORT</a:t>
            </a:r>
            <a:r>
              <a:rPr lang="en-US" sz="1600" b="1" dirty="0" smtClean="0"/>
              <a:t>!</a:t>
            </a:r>
          </a:p>
          <a:p>
            <a:endParaRPr lang="en-US" sz="1600" b="1" dirty="0" smtClean="0"/>
          </a:p>
          <a:p>
            <a:r>
              <a:rPr lang="en-US" sz="1600" baseline="0" dirty="0" smtClean="0"/>
              <a:t>-</a:t>
            </a:r>
            <a:endParaRPr lang="en-US" sz="1600" b="1" dirty="0"/>
          </a:p>
        </p:txBody>
      </p:sp>
      <p:sp>
        <p:nvSpPr>
          <p:cNvPr id="4" name="Slide Number Placeholder 3"/>
          <p:cNvSpPr>
            <a:spLocks noGrp="1"/>
          </p:cNvSpPr>
          <p:nvPr>
            <p:ph type="sldNum" sz="quarter" idx="10"/>
          </p:nvPr>
        </p:nvSpPr>
        <p:spPr/>
        <p:txBody>
          <a:bodyPr/>
          <a:lstStyle/>
          <a:p>
            <a:fld id="{8F808A5B-4A7F-430B-BC5E-676E0541630D}" type="slidenum">
              <a:rPr lang="en-US" smtClean="0"/>
              <a:t>66</a:t>
            </a:fld>
            <a:endParaRPr lang="en-US"/>
          </a:p>
        </p:txBody>
      </p:sp>
    </p:spTree>
    <p:extLst>
      <p:ext uri="{BB962C8B-B14F-4D97-AF65-F5344CB8AC3E}">
        <p14:creationId xmlns:p14="http://schemas.microsoft.com/office/powerpoint/2010/main" val="33196628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class summary shows</a:t>
            </a:r>
            <a:r>
              <a:rPr lang="en-US" baseline="0" dirty="0" smtClean="0"/>
              <a:t> each child in the classroom and their scores on each part of the CIRCLE Progress Monitoring  . This will give you an overall picture of the assessment for your entire class.  It is a snapshot of the literacy and math skills of your children.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may remember from your CIRCLE Progress Monitoring  training that the scores are color-coded.  Four-year old children will have “green” and “red” scores, which correspond to “satisfactory” and “emerging” skills.  Three-year olds will have “green” and “yellow” scores.  </a:t>
            </a:r>
            <a:r>
              <a:rPr lang="en-US" dirty="0" smtClean="0"/>
              <a:t>If more than half of your class has</a:t>
            </a:r>
            <a:r>
              <a:rPr lang="en-US" baseline="0" dirty="0" smtClean="0"/>
              <a:t> a “red” or “yellow” score, then you should focus on that skill in your whole group instruction.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Ask:  If half your class shows a “red” or “yellow” score in Letter Knowledge, how would you address that in large group instruction? </a:t>
            </a:r>
            <a:r>
              <a:rPr lang="en-US" b="0" baseline="0" dirty="0" smtClean="0"/>
              <a:t> (</a:t>
            </a:r>
            <a:r>
              <a:rPr lang="en-US" baseline="0" dirty="0" smtClean="0"/>
              <a:t>Read alphabet books, play letter wall games, do letter knowledge transitions,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look at some ways to improve your whole group instruction in language and phonological awareness.</a:t>
            </a:r>
            <a:endParaRPr lang="en-US" dirty="0" smtClean="0"/>
          </a:p>
          <a:p>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67</a:t>
            </a:fld>
            <a:endParaRPr lang="en-US" dirty="0"/>
          </a:p>
        </p:txBody>
      </p:sp>
    </p:spTree>
    <p:extLst>
      <p:ext uri="{BB962C8B-B14F-4D97-AF65-F5344CB8AC3E}">
        <p14:creationId xmlns:p14="http://schemas.microsoft.com/office/powerpoint/2010/main" val="2003588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class summary shows</a:t>
            </a:r>
            <a:r>
              <a:rPr lang="en-US" baseline="0" dirty="0" smtClean="0"/>
              <a:t> each child in the classroom and their scores on each part of the This will give you an overall picture of the assessment for your entire class.  It is a snapshot of the literacy and math skills of your children.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(Consider projecting a sample class summary or ask participants to look at the one they brought as you explain the Class Summary.)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may remember from your CIRCLE Assessment System training that the scores are color-coded.  Four-year old children will have “green” and “red” scores, which correspond to “satisfactory” and “emerging” skills.  Three-year olds will have “green” and “yellow” scores.  </a:t>
            </a:r>
            <a:r>
              <a:rPr lang="en-US" dirty="0" smtClean="0"/>
              <a:t>If more than half of your class has</a:t>
            </a:r>
            <a:r>
              <a:rPr lang="en-US" baseline="0" dirty="0" smtClean="0"/>
              <a:t> a “red” or “yellow” score, then you should focus on that skill in your whole group instruction.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Ask:  If half your class shows a “red” or “yellow” score in Letter Knowledge, how would you address that in large group instruction? </a:t>
            </a:r>
            <a:r>
              <a:rPr lang="en-US" b="0" baseline="0" dirty="0" smtClean="0"/>
              <a:t> (</a:t>
            </a:r>
            <a:r>
              <a:rPr lang="en-US" baseline="0" dirty="0" smtClean="0"/>
              <a:t>Read alphabet books, play letter wall games, do letter knowledge transitions,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look at some ways to improve your whole group instruction in language and phonological awareness.</a:t>
            </a:r>
            <a:endParaRPr lang="en-US" dirty="0" smtClean="0"/>
          </a:p>
          <a:p>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68</a:t>
            </a:fld>
            <a:endParaRPr lang="en-US" dirty="0"/>
          </a:p>
        </p:txBody>
      </p:sp>
    </p:spTree>
    <p:extLst>
      <p:ext uri="{BB962C8B-B14F-4D97-AF65-F5344CB8AC3E}">
        <p14:creationId xmlns:p14="http://schemas.microsoft.com/office/powerpoint/2010/main" val="2003588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Student name, DOB, Class and School</a:t>
            </a:r>
          </a:p>
          <a:p>
            <a:r>
              <a:rPr lang="en-US" sz="1200" baseline="0" dirty="0" smtClean="0"/>
              <a:t>-School year, Wave (1,2, or 3), Score, and whether the child met the benchmark</a:t>
            </a:r>
          </a:p>
          <a:p>
            <a:r>
              <a:rPr lang="en-US" sz="1200" baseline="0" dirty="0" smtClean="0"/>
              <a:t>-Option to Invalidate this assessment – note that it should be given several days later</a:t>
            </a:r>
          </a:p>
          <a:p>
            <a:r>
              <a:rPr lang="en-US" sz="1200" baseline="0" dirty="0" smtClean="0"/>
              <a:t>-Export to PDF</a:t>
            </a:r>
          </a:p>
          <a:p>
            <a:r>
              <a:rPr lang="en-US" sz="1200" baseline="0" dirty="0" smtClean="0"/>
              <a:t>-Done = Results are recorded and visible on the student summary page</a:t>
            </a:r>
          </a:p>
          <a:p>
            <a:r>
              <a:rPr lang="en-US" sz="1200" baseline="0" dirty="0" smtClean="0"/>
              <a:t>-Individual answer responses - Color correspondence (correct/incorrect)</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8F808A5B-4A7F-430B-BC5E-676E0541630D}" type="slidenum">
              <a:rPr lang="en-US" smtClean="0"/>
              <a:t>69</a:t>
            </a:fld>
            <a:endParaRPr lang="en-US"/>
          </a:p>
        </p:txBody>
      </p:sp>
    </p:spTree>
    <p:extLst>
      <p:ext uri="{BB962C8B-B14F-4D97-AF65-F5344CB8AC3E}">
        <p14:creationId xmlns:p14="http://schemas.microsoft.com/office/powerpoint/2010/main" val="3537844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Assessment allows us to know who</a:t>
            </a:r>
            <a:r>
              <a:rPr lang="en-US" baseline="0" dirty="0" smtClean="0"/>
              <a:t> </a:t>
            </a:r>
            <a:r>
              <a:rPr lang="en-US" dirty="0" smtClean="0"/>
              <a:t>is tier 1, 2 etc. Progress</a:t>
            </a:r>
            <a:r>
              <a:rPr lang="en-US" baseline="0" dirty="0" smtClean="0"/>
              <a:t> monitoring results generate tier 2 small groups for more targeted instruction. </a:t>
            </a:r>
          </a:p>
          <a:p>
            <a:r>
              <a:rPr lang="en-US" b="1" baseline="0" dirty="0" smtClean="0"/>
              <a:t>	</a:t>
            </a:r>
            <a:r>
              <a:rPr lang="en-US" b="0" baseline="0" dirty="0" smtClean="0"/>
              <a:t>Tier 3 is generally not indicated from an initial screening like CIRCLE assessment, but from lack of progress in tier 2</a:t>
            </a:r>
            <a:endParaRPr lang="en-US" b="0" dirty="0" smtClean="0"/>
          </a:p>
          <a:p>
            <a:endParaRPr lang="en-US" sz="1200" dirty="0" smtClean="0"/>
          </a:p>
          <a:p>
            <a:r>
              <a:rPr lang="en-US" sz="1200" dirty="0" smtClean="0"/>
              <a:t>Children identified as at-risk receive more frequent, more intensive, and/or different types of instruction, often in small groups (Tier 2 in the </a:t>
            </a:r>
            <a:r>
              <a:rPr lang="en-US" sz="1200" dirty="0" err="1" smtClean="0"/>
              <a:t>RTI</a:t>
            </a:r>
            <a:r>
              <a:rPr lang="en-US" sz="1200" dirty="0" smtClean="0"/>
              <a:t> framework). Continued assessment may further inform instruction, such as the need for individualized attention (Tier 1). </a:t>
            </a:r>
          </a:p>
          <a:p>
            <a:endParaRPr lang="en-US"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8F808A5B-4A7F-430B-BC5E-676E0541630D}" type="slidenum">
              <a:rPr lang="en-US" smtClean="0"/>
              <a:t>70</a:t>
            </a:fld>
            <a:endParaRPr lang="en-US"/>
          </a:p>
        </p:txBody>
      </p:sp>
    </p:spTree>
    <p:extLst>
      <p:ext uri="{BB962C8B-B14F-4D97-AF65-F5344CB8AC3E}">
        <p14:creationId xmlns:p14="http://schemas.microsoft.com/office/powerpoint/2010/main" val="412609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Whole</a:t>
            </a:r>
            <a:r>
              <a:rPr lang="en-US" baseline="0" dirty="0" smtClean="0"/>
              <a:t> group language instruction can be used to increase the skills of the entire class when needed.  Whole group instruction should focus on: </a:t>
            </a:r>
          </a:p>
          <a:p>
            <a:pPr marL="514350" indent="-457200">
              <a:buFont typeface="Arial" pitchFamily="34" charset="0"/>
              <a:buChar char="•"/>
              <a:defRPr/>
            </a:pPr>
            <a:r>
              <a:rPr lang="en-US" dirty="0" smtClean="0"/>
              <a:t>Engaging children in extended conversations</a:t>
            </a:r>
          </a:p>
          <a:p>
            <a:pPr marL="514350" indent="-457200">
              <a:buFont typeface="Arial" pitchFamily="34" charset="0"/>
              <a:buChar char="•"/>
              <a:defRPr/>
            </a:pPr>
            <a:r>
              <a:rPr lang="en-US" dirty="0" smtClean="0"/>
              <a:t>Asking questions to encourage critical thinking</a:t>
            </a:r>
          </a:p>
          <a:p>
            <a:pPr marL="514350" indent="-457200">
              <a:buFont typeface="Arial" pitchFamily="34" charset="0"/>
              <a:buChar char="•"/>
              <a:defRPr/>
            </a:pPr>
            <a:r>
              <a:rPr lang="en-US" dirty="0" smtClean="0"/>
              <a:t>Reading aloud daily</a:t>
            </a:r>
          </a:p>
          <a:p>
            <a:pPr marL="514350" indent="-457200">
              <a:buFont typeface="Arial" pitchFamily="34" charset="0"/>
              <a:buChar char="•"/>
              <a:defRPr/>
            </a:pPr>
            <a:r>
              <a:rPr lang="en-US" dirty="0" smtClean="0"/>
              <a:t>Encouraging children to retell stories</a:t>
            </a:r>
          </a:p>
          <a:p>
            <a:pPr marL="514350" indent="-457200">
              <a:buFont typeface="Arial" pitchFamily="34" charset="0"/>
              <a:buChar char="•"/>
              <a:defRPr/>
            </a:pPr>
            <a:r>
              <a:rPr lang="en-US" dirty="0" smtClean="0"/>
              <a:t>Modeling use of new and unusual words</a:t>
            </a:r>
          </a:p>
          <a:p>
            <a:pPr marL="514350" indent="-457200">
              <a:buFont typeface="Arial" pitchFamily="34" charset="0"/>
              <a:buChar char="•"/>
              <a:defRPr/>
            </a:pPr>
            <a:r>
              <a:rPr lang="en-US" dirty="0" smtClean="0"/>
              <a:t>Using language building strategies (label, describe, compare, explain, link)</a:t>
            </a:r>
          </a:p>
          <a:p>
            <a:pPr marL="514350" indent="-457200">
              <a:buFont typeface="Arial" pitchFamily="34" charset="0"/>
              <a:buChar char="•"/>
              <a:defRPr/>
            </a:pPr>
            <a:r>
              <a:rPr lang="en-US" dirty="0" smtClean="0"/>
              <a:t>Discussing word meanings</a:t>
            </a:r>
          </a:p>
          <a:p>
            <a:pPr marL="514350" indent="-457200">
              <a:buFont typeface="Arial" pitchFamily="34" charset="0"/>
              <a:buChar char="•"/>
              <a:defRPr/>
            </a:pPr>
            <a:r>
              <a:rPr lang="en-US" dirty="0" smtClean="0"/>
              <a:t>Using themes (discussing topics &amp; concepts in context) </a:t>
            </a:r>
          </a:p>
          <a:p>
            <a:pPr marL="514350" indent="-457200">
              <a:buFont typeface="Arial" pitchFamily="34" charset="0"/>
              <a:buChar char="•"/>
              <a:defRPr/>
            </a:pPr>
            <a:r>
              <a:rPr lang="en-US" dirty="0" smtClean="0"/>
              <a:t>Extending themes into centers</a:t>
            </a:r>
          </a:p>
          <a:p>
            <a:pPr marL="57150" indent="0">
              <a:buFont typeface="Arial" pitchFamily="34" charset="0"/>
              <a:buNone/>
              <a:defRPr/>
            </a:pPr>
            <a:endParaRPr lang="en-US" dirty="0" smtClean="0"/>
          </a:p>
          <a:p>
            <a:pPr marL="0" indent="0">
              <a:buFont typeface="Arial" pitchFamily="34" charset="0"/>
              <a:buNone/>
            </a:pPr>
            <a:r>
              <a:rPr lang="en-US" dirty="0" smtClean="0"/>
              <a:t>(Encourage participants to give additional</a:t>
            </a:r>
            <a:r>
              <a:rPr lang="en-US" baseline="0" dirty="0" smtClean="0"/>
              <a:t> ideas.)</a:t>
            </a:r>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71</a:t>
            </a:fld>
            <a:endParaRPr lang="en-US" dirty="0"/>
          </a:p>
        </p:txBody>
      </p:sp>
    </p:spTree>
    <p:extLst>
      <p:ext uri="{BB962C8B-B14F-4D97-AF65-F5344CB8AC3E}">
        <p14:creationId xmlns:p14="http://schemas.microsoft.com/office/powerpoint/2010/main" val="325083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Whole</a:t>
            </a:r>
            <a:r>
              <a:rPr lang="en-US" baseline="0" dirty="0" smtClean="0"/>
              <a:t> group phonological awareness instruction can be used to increase the skills of the entire class when needed.  Whole group PA instruction should focus on: </a:t>
            </a:r>
          </a:p>
          <a:p>
            <a:endParaRPr lang="en-US" dirty="0" smtClean="0"/>
          </a:p>
          <a:p>
            <a:pPr marL="514350" indent="-457200">
              <a:lnSpc>
                <a:spcPct val="90000"/>
              </a:lnSpc>
              <a:buFont typeface="Arial" pitchFamily="34" charset="0"/>
              <a:buChar char="•"/>
            </a:pPr>
            <a:r>
              <a:rPr lang="en-US" dirty="0" smtClean="0"/>
              <a:t>Engaging children in daily PA instruction</a:t>
            </a:r>
          </a:p>
          <a:p>
            <a:pPr marL="514350" indent="-457200">
              <a:lnSpc>
                <a:spcPct val="90000"/>
              </a:lnSpc>
              <a:buFont typeface="Arial" pitchFamily="34" charset="0"/>
              <a:buChar char="•"/>
            </a:pPr>
            <a:r>
              <a:rPr lang="en-US" dirty="0" smtClean="0"/>
              <a:t>Providing a variety of PA activities based on the continuum</a:t>
            </a:r>
          </a:p>
          <a:p>
            <a:pPr marL="514350" indent="-457200">
              <a:lnSpc>
                <a:spcPct val="90000"/>
              </a:lnSpc>
              <a:buFont typeface="Arial" pitchFamily="34" charset="0"/>
              <a:buChar char="•"/>
            </a:pPr>
            <a:r>
              <a:rPr lang="en-US" dirty="0" smtClean="0"/>
              <a:t>Increasing level of difficulty as knowledge increases</a:t>
            </a:r>
          </a:p>
          <a:p>
            <a:pPr marL="514350" indent="-457200">
              <a:lnSpc>
                <a:spcPct val="90000"/>
              </a:lnSpc>
              <a:buFont typeface="Arial" pitchFamily="34" charset="0"/>
              <a:buChar char="•"/>
            </a:pPr>
            <a:r>
              <a:rPr lang="en-US" dirty="0" smtClean="0"/>
              <a:t>Connecting PA activities to themes</a:t>
            </a:r>
          </a:p>
          <a:p>
            <a:pPr marL="514350" indent="-457200">
              <a:lnSpc>
                <a:spcPct val="90000"/>
              </a:lnSpc>
              <a:buFont typeface="Arial" pitchFamily="34" charset="0"/>
              <a:buChar char="•"/>
            </a:pPr>
            <a:r>
              <a:rPr lang="en-US" dirty="0" smtClean="0"/>
              <a:t>Including PA activities in children’s play</a:t>
            </a:r>
          </a:p>
          <a:p>
            <a:pPr marL="514350" indent="-457200">
              <a:lnSpc>
                <a:spcPct val="90000"/>
              </a:lnSpc>
              <a:buFont typeface="Arial" pitchFamily="34" charset="0"/>
              <a:buChar char="•"/>
            </a:pPr>
            <a:r>
              <a:rPr lang="en-US" dirty="0" smtClean="0"/>
              <a:t>Using books that include PA elements </a:t>
            </a:r>
          </a:p>
          <a:p>
            <a:pPr marL="514350" indent="-457200">
              <a:lnSpc>
                <a:spcPct val="90000"/>
              </a:lnSpc>
              <a:buFont typeface="Arial" pitchFamily="34" charset="0"/>
              <a:buChar char="•"/>
            </a:pPr>
            <a:r>
              <a:rPr lang="en-US" dirty="0" smtClean="0"/>
              <a:t>Providing hands-on PA activities in centers</a:t>
            </a:r>
          </a:p>
          <a:p>
            <a:endParaRPr lang="en-US" dirty="0" smtClean="0"/>
          </a:p>
          <a:p>
            <a:r>
              <a:rPr lang="en-US" dirty="0" smtClean="0"/>
              <a:t>(Encourage additional</a:t>
            </a:r>
            <a:r>
              <a:rPr lang="en-US" baseline="0" dirty="0" smtClean="0"/>
              <a:t> ideas from participants.)</a:t>
            </a:r>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72</a:t>
            </a:fld>
            <a:endParaRPr lang="en-US" dirty="0"/>
          </a:p>
        </p:txBody>
      </p:sp>
    </p:spTree>
    <p:extLst>
      <p:ext uri="{BB962C8B-B14F-4D97-AF65-F5344CB8AC3E}">
        <p14:creationId xmlns:p14="http://schemas.microsoft.com/office/powerpoint/2010/main" val="1150340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grouping tool breaks children into groups for you based on their assessment</a:t>
            </a:r>
            <a:r>
              <a:rPr lang="en-US" baseline="0" dirty="0" smtClean="0"/>
              <a:t> results.  The groups will contain children that have not yet reached the “satisfactory” level for each skill.   These children need more practice with certain skills and will benefit from small group instruction.   Suitable small group activities from the CIRCLE Online Activities are listed on the View Groups button.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Ask:  If you see more than half of your children in a certain group, what does that mean?  </a:t>
            </a:r>
            <a:r>
              <a:rPr lang="en-US" b="0" baseline="0" dirty="0" smtClean="0"/>
              <a:t>(You need to incorporate that skill into more large group instruction.)</a:t>
            </a: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(Consider showing a sample Group)</a:t>
            </a:r>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73</a:t>
            </a:fld>
            <a:endParaRPr lang="en-US" dirty="0"/>
          </a:p>
        </p:txBody>
      </p:sp>
    </p:spTree>
    <p:extLst>
      <p:ext uri="{BB962C8B-B14F-4D97-AF65-F5344CB8AC3E}">
        <p14:creationId xmlns:p14="http://schemas.microsoft.com/office/powerpoint/2010/main" val="2487499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219">
              <a:defRPr/>
            </a:pPr>
            <a:r>
              <a:rPr lang="en-US" dirty="0" smtClean="0"/>
              <a:t>Show how to create a group and how to view reports</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8F808A5B-4A7F-430B-BC5E-676E0541630D}" type="slidenum">
              <a:rPr lang="en-US" smtClean="0"/>
              <a:t>74</a:t>
            </a:fld>
            <a:endParaRPr lang="en-US"/>
          </a:p>
        </p:txBody>
      </p:sp>
    </p:spTree>
    <p:extLst>
      <p:ext uri="{BB962C8B-B14F-4D97-AF65-F5344CB8AC3E}">
        <p14:creationId xmlns:p14="http://schemas.microsoft.com/office/powerpoint/2010/main" val="34278593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75</a:t>
            </a:fld>
            <a:endParaRPr lang="en-US" dirty="0"/>
          </a:p>
        </p:txBody>
      </p:sp>
    </p:spTree>
    <p:extLst>
      <p:ext uri="{BB962C8B-B14F-4D97-AF65-F5344CB8AC3E}">
        <p14:creationId xmlns:p14="http://schemas.microsoft.com/office/powerpoint/2010/main" val="2487499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dirty="0" smtClean="0"/>
              <a:t>SAY:</a:t>
            </a:r>
          </a:p>
          <a:p>
            <a:r>
              <a:rPr lang="en-US" sz="1600" b="0" dirty="0" smtClean="0"/>
              <a:t>The CIRCLE Progress Monitoring Tool is</a:t>
            </a:r>
            <a:r>
              <a:rPr lang="en-US" sz="1600" b="0" baseline="0" dirty="0" smtClean="0"/>
              <a:t> a </a:t>
            </a:r>
            <a:r>
              <a:rPr lang="en-US" sz="1600" b="0" dirty="0" smtClean="0"/>
              <a:t>Multi-dimensional measure and  also includes</a:t>
            </a:r>
            <a:r>
              <a:rPr lang="en-US" sz="1600" b="0" baseline="0" dirty="0" smtClean="0"/>
              <a:t> all</a:t>
            </a:r>
            <a:r>
              <a:rPr lang="en-US" sz="1600" b="0" dirty="0" smtClean="0"/>
              <a:t> Head Start</a:t>
            </a:r>
            <a:r>
              <a:rPr lang="en-US" sz="1600" b="0" baseline="0" dirty="0" smtClean="0"/>
              <a:t> domains</a:t>
            </a:r>
            <a:endParaRPr lang="en-US" sz="1600" b="0" dirty="0"/>
          </a:p>
          <a:p>
            <a:r>
              <a:rPr lang="en-US" sz="1600" b="0" dirty="0" smtClean="0"/>
              <a:t>The Direct</a:t>
            </a:r>
            <a:r>
              <a:rPr lang="en-US" sz="1600" b="0" baseline="0" dirty="0"/>
              <a:t> </a:t>
            </a:r>
            <a:r>
              <a:rPr lang="en-US" sz="1600" b="0" baseline="0" dirty="0" smtClean="0"/>
              <a:t>measures </a:t>
            </a:r>
            <a:r>
              <a:rPr lang="en-US" sz="1600" b="0" dirty="0" smtClean="0"/>
              <a:t> </a:t>
            </a:r>
            <a:r>
              <a:rPr lang="en-US" sz="1600" b="0" dirty="0"/>
              <a:t>can be validated and have </a:t>
            </a:r>
            <a:r>
              <a:rPr lang="en-US" sz="1600" b="0" dirty="0" smtClean="0"/>
              <a:t>benchmarks. </a:t>
            </a:r>
            <a:endParaRPr lang="en-US" sz="1600" b="0" dirty="0"/>
          </a:p>
          <a:p>
            <a:r>
              <a:rPr lang="en-US" sz="1600" b="0" dirty="0"/>
              <a:t>    core- rapid letter naming, rapid vocabulary, </a:t>
            </a:r>
            <a:r>
              <a:rPr lang="en-US" sz="1600" b="0" dirty="0" smtClean="0"/>
              <a:t>Phonological </a:t>
            </a:r>
            <a:r>
              <a:rPr lang="en-US" sz="1600" b="0" dirty="0"/>
              <a:t>Awareness, Social/Emotional, </a:t>
            </a:r>
            <a:r>
              <a:rPr lang="en-US" sz="1600" b="0" dirty="0" smtClean="0"/>
              <a:t>early math</a:t>
            </a:r>
          </a:p>
          <a:p>
            <a:endParaRPr lang="en-US" sz="1600" b="0" dirty="0" smtClean="0"/>
          </a:p>
          <a:p>
            <a:r>
              <a:rPr lang="en-US" sz="1200" kern="1200" dirty="0" smtClean="0">
                <a:solidFill>
                  <a:schemeClr val="tx1"/>
                </a:solidFill>
                <a:effectLst/>
                <a:latin typeface="+mn-lt"/>
                <a:ea typeface="+mn-ea"/>
                <a:cs typeface="+mn-cs"/>
              </a:rPr>
              <a:t>The CIRCLE Assessment Observables checklists are designed to assess growth in child behaviors that can be easily observed during day-to-day interactions between teachers and preschool students. Importantly, the checklists include attention to social and emotional domains that are not assessed with the other direct measures in CIRCLE Assessment. Understanding these domains is important for early childhood educators interested in understanding the development of the whole child across cognitive and social skills. </a:t>
            </a:r>
          </a:p>
          <a:p>
            <a:r>
              <a:rPr lang="en-US" sz="1200" kern="1200" dirty="0" smtClean="0">
                <a:solidFill>
                  <a:schemeClr val="tx1"/>
                </a:solidFill>
                <a:effectLst/>
                <a:latin typeface="+mn-lt"/>
                <a:ea typeface="+mn-ea"/>
                <a:cs typeface="+mn-cs"/>
              </a:rPr>
              <a:t> </a:t>
            </a:r>
            <a:endParaRPr lang="en-US" sz="1600" b="0" dirty="0"/>
          </a:p>
          <a:p>
            <a:endParaRPr lang="en-US" sz="16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District users can set their own assessment windows </a:t>
            </a:r>
            <a:r>
              <a:rPr lang="en-US" sz="1600" dirty="0" smtClean="0">
                <a:latin typeface="Century Gothic"/>
                <a:cs typeface="Century Gothic"/>
              </a:rPr>
              <a:t>The assessment is generally</a:t>
            </a:r>
            <a:r>
              <a:rPr lang="en-US" sz="1600" baseline="0" dirty="0" smtClean="0">
                <a:latin typeface="Century Gothic"/>
                <a:cs typeface="Century Gothic"/>
              </a:rPr>
              <a:t> </a:t>
            </a:r>
            <a:r>
              <a:rPr lang="en-US" sz="1600" dirty="0" smtClean="0">
                <a:latin typeface="Century Gothic"/>
                <a:cs typeface="Century Gothic"/>
              </a:rPr>
              <a:t>given three times in the year.  BOY, MOY, </a:t>
            </a:r>
            <a:r>
              <a:rPr lang="en-US" sz="1600" dirty="0" err="1" smtClean="0">
                <a:latin typeface="Century Gothic"/>
                <a:cs typeface="Century Gothic"/>
              </a:rPr>
              <a:t>EOY</a:t>
            </a:r>
            <a:endParaRPr lang="en-US" sz="1600" dirty="0" smtClean="0">
              <a:latin typeface="Century Gothic"/>
              <a:cs typeface="Century Gothic"/>
            </a:endParaRPr>
          </a:p>
          <a:p>
            <a:r>
              <a:rPr lang="en-US" sz="1600" dirty="0" smtClean="0"/>
              <a:t>  </a:t>
            </a:r>
            <a:r>
              <a:rPr lang="en-US" sz="1600" dirty="0"/>
              <a:t>(CLI recommends 3 x year</a:t>
            </a:r>
            <a:r>
              <a:rPr lang="en-US" sz="1600" dirty="0" smtClean="0"/>
              <a:t>) </a:t>
            </a:r>
            <a:endParaRPr lang="en-US" sz="1600" dirty="0"/>
          </a:p>
          <a:p>
            <a:endParaRPr lang="en-US" sz="1600" dirty="0"/>
          </a:p>
          <a:p>
            <a:r>
              <a:rPr lang="en-US" sz="1600" dirty="0" smtClean="0"/>
              <a:t>Because the measures</a:t>
            </a:r>
            <a:r>
              <a:rPr lang="en-US" sz="1600" baseline="0" dirty="0" smtClean="0"/>
              <a:t> are</a:t>
            </a:r>
            <a:r>
              <a:rPr lang="en-US" sz="1600" dirty="0" smtClean="0"/>
              <a:t> brief</a:t>
            </a:r>
            <a:r>
              <a:rPr lang="en-US" sz="1600" baseline="0" dirty="0" smtClean="0"/>
              <a:t> the items can be easily </a:t>
            </a:r>
            <a:r>
              <a:rPr lang="en-US" sz="1600" dirty="0" smtClean="0"/>
              <a:t> validated and are  more </a:t>
            </a:r>
            <a:r>
              <a:rPr lang="en-US" sz="1600" dirty="0"/>
              <a:t>readily applied to benchmarks </a:t>
            </a:r>
          </a:p>
          <a:p>
            <a:endParaRPr lang="en-US" sz="1600" b="1" dirty="0"/>
          </a:p>
        </p:txBody>
      </p:sp>
      <p:sp>
        <p:nvSpPr>
          <p:cNvPr id="4" name="Slide Number Placeholder 3"/>
          <p:cNvSpPr>
            <a:spLocks noGrp="1"/>
          </p:cNvSpPr>
          <p:nvPr>
            <p:ph type="sldNum" sz="quarter" idx="10"/>
          </p:nvPr>
        </p:nvSpPr>
        <p:spPr/>
        <p:txBody>
          <a:bodyPr/>
          <a:lstStyle/>
          <a:p>
            <a:fld id="{8F808A5B-4A7F-430B-BC5E-676E0541630D}" type="slidenum">
              <a:rPr lang="en-US" smtClean="0"/>
              <a:t>6</a:t>
            </a:fld>
            <a:endParaRPr lang="en-US"/>
          </a:p>
        </p:txBody>
      </p:sp>
    </p:spTree>
    <p:extLst>
      <p:ext uri="{BB962C8B-B14F-4D97-AF65-F5344CB8AC3E}">
        <p14:creationId xmlns:p14="http://schemas.microsoft.com/office/powerpoint/2010/main" val="40940894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76</a:t>
            </a:fld>
            <a:endParaRPr lang="en-US" dirty="0"/>
          </a:p>
        </p:txBody>
      </p:sp>
    </p:spTree>
    <p:extLst>
      <p:ext uri="{BB962C8B-B14F-4D97-AF65-F5344CB8AC3E}">
        <p14:creationId xmlns:p14="http://schemas.microsoft.com/office/powerpoint/2010/main" val="2487499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group instruction is so beneficial for young children.  Through small group instruction, you can:</a:t>
            </a:r>
          </a:p>
          <a:p>
            <a:endParaRPr lang="en-US" dirty="0" smtClean="0"/>
          </a:p>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77</a:t>
            </a:fld>
            <a:endParaRPr lang="en-US" dirty="0"/>
          </a:p>
        </p:txBody>
      </p:sp>
    </p:spTree>
    <p:extLst>
      <p:ext uri="{BB962C8B-B14F-4D97-AF65-F5344CB8AC3E}">
        <p14:creationId xmlns:p14="http://schemas.microsoft.com/office/powerpoint/2010/main" val="1097078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78</a:t>
            </a:fld>
            <a:endParaRPr lang="en-US" dirty="0"/>
          </a:p>
        </p:txBody>
      </p:sp>
    </p:spTree>
    <p:extLst>
      <p:ext uri="{BB962C8B-B14F-4D97-AF65-F5344CB8AC3E}">
        <p14:creationId xmlns:p14="http://schemas.microsoft.com/office/powerpoint/2010/main" val="42561353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79</a:t>
            </a:fld>
            <a:endParaRPr lang="en-US" dirty="0"/>
          </a:p>
        </p:txBody>
      </p:sp>
    </p:spTree>
    <p:extLst>
      <p:ext uri="{BB962C8B-B14F-4D97-AF65-F5344CB8AC3E}">
        <p14:creationId xmlns:p14="http://schemas.microsoft.com/office/powerpoint/2010/main" val="24874994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80</a:t>
            </a:fld>
            <a:endParaRPr lang="en-US" dirty="0"/>
          </a:p>
        </p:txBody>
      </p:sp>
    </p:spTree>
    <p:extLst>
      <p:ext uri="{BB962C8B-B14F-4D97-AF65-F5344CB8AC3E}">
        <p14:creationId xmlns:p14="http://schemas.microsoft.com/office/powerpoint/2010/main" val="24874994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next type of Web Report we will look at is the Child Summary report.  The Child</a:t>
            </a:r>
            <a:r>
              <a:rPr lang="en-US" baseline="0" dirty="0" smtClean="0"/>
              <a:t> Summary report show’s an individual child’s assessment results.  </a:t>
            </a:r>
            <a:r>
              <a:rPr lang="en-US" dirty="0" smtClean="0"/>
              <a:t>If individual children are struggling</a:t>
            </a:r>
            <a:r>
              <a:rPr lang="en-US" baseline="0" dirty="0" smtClean="0"/>
              <a:t> with a particular skill, you should plan specific activities for that child addressing the needed skills.  This could include independent center activities, individual instruction, or even asking the parent to do certain activities at home to help the child.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81</a:t>
            </a:fld>
            <a:endParaRPr lang="en-US" dirty="0"/>
          </a:p>
        </p:txBody>
      </p:sp>
    </p:spTree>
    <p:extLst>
      <p:ext uri="{BB962C8B-B14F-4D97-AF65-F5344CB8AC3E}">
        <p14:creationId xmlns:p14="http://schemas.microsoft.com/office/powerpoint/2010/main" val="1626927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next type of Web Report we will look at is the Child Summary report.  The Child</a:t>
            </a:r>
            <a:r>
              <a:rPr lang="en-US" baseline="0" dirty="0" smtClean="0"/>
              <a:t> Summary report show’s an individual child’s assessment results.  </a:t>
            </a:r>
            <a:r>
              <a:rPr lang="en-US" dirty="0" smtClean="0"/>
              <a:t>If individual children are struggling</a:t>
            </a:r>
            <a:r>
              <a:rPr lang="en-US" baseline="0" dirty="0" smtClean="0"/>
              <a:t> with a particular skill, you should plan specific activities for that child addressing the needed skills.  This could include independent center activities, individual instruction, or even asking the parent to do certain activities at home to help the child.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(Consider projecting a sample Child Summary)</a:t>
            </a:r>
            <a:endParaRPr lang="en-US" dirty="0"/>
          </a:p>
        </p:txBody>
      </p:sp>
      <p:sp>
        <p:nvSpPr>
          <p:cNvPr id="4" name="Slide Number Placeholder 3"/>
          <p:cNvSpPr>
            <a:spLocks noGrp="1"/>
          </p:cNvSpPr>
          <p:nvPr>
            <p:ph type="sldNum" sz="quarter" idx="10"/>
          </p:nvPr>
        </p:nvSpPr>
        <p:spPr/>
        <p:txBody>
          <a:bodyPr/>
          <a:lstStyle/>
          <a:p>
            <a:fld id="{530C4F35-4BC7-4968-B303-2DEAD78B3315}" type="slidenum">
              <a:rPr lang="en-US" smtClean="0"/>
              <a:t>82</a:t>
            </a:fld>
            <a:endParaRPr lang="en-US" dirty="0"/>
          </a:p>
        </p:txBody>
      </p:sp>
    </p:spTree>
    <p:extLst>
      <p:ext uri="{BB962C8B-B14F-4D97-AF65-F5344CB8AC3E}">
        <p14:creationId xmlns:p14="http://schemas.microsoft.com/office/powerpoint/2010/main" val="16269277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8A5B-4A7F-430B-BC5E-676E0541630D}" type="slidenum">
              <a:rPr lang="en-US" smtClean="0"/>
              <a:t>83</a:t>
            </a:fld>
            <a:endParaRPr lang="en-US"/>
          </a:p>
        </p:txBody>
      </p:sp>
    </p:spTree>
    <p:extLst>
      <p:ext uri="{BB962C8B-B14F-4D97-AF65-F5344CB8AC3E}">
        <p14:creationId xmlns:p14="http://schemas.microsoft.com/office/powerpoint/2010/main" val="12106543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Discuss slide -opportunities </a:t>
            </a:r>
            <a:r>
              <a:rPr lang="en-US" dirty="0" smtClean="0"/>
              <a:t>for</a:t>
            </a:r>
            <a:r>
              <a:rPr lang="en-US" baseline="0" dirty="0" smtClean="0"/>
              <a:t> interventions with </a:t>
            </a:r>
            <a:r>
              <a:rPr lang="en-US" dirty="0" smtClean="0"/>
              <a:t>Teachers</a:t>
            </a:r>
            <a:endParaRPr lang="en-US" dirty="0"/>
          </a:p>
        </p:txBody>
      </p:sp>
      <p:sp>
        <p:nvSpPr>
          <p:cNvPr id="4" name="Slide Number Placeholder 3"/>
          <p:cNvSpPr>
            <a:spLocks noGrp="1"/>
          </p:cNvSpPr>
          <p:nvPr>
            <p:ph type="sldNum" sz="quarter" idx="10"/>
          </p:nvPr>
        </p:nvSpPr>
        <p:spPr/>
        <p:txBody>
          <a:bodyPr/>
          <a:lstStyle/>
          <a:p>
            <a:fld id="{76C263D3-A5ED-4783-91FA-0029CC23C33F}" type="slidenum">
              <a:rPr lang="en-US" smtClean="0"/>
              <a:t>84</a:t>
            </a:fld>
            <a:endParaRPr lang="en-US"/>
          </a:p>
        </p:txBody>
      </p:sp>
    </p:spTree>
    <p:extLst>
      <p:ext uri="{BB962C8B-B14F-4D97-AF65-F5344CB8AC3E}">
        <p14:creationId xmlns:p14="http://schemas.microsoft.com/office/powerpoint/2010/main" val="172607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r>
              <a:rPr lang="en-US" dirty="0" smtClean="0"/>
              <a:t>CLI has added assessment</a:t>
            </a:r>
            <a:r>
              <a:rPr lang="en-US" baseline="0" dirty="0" smtClean="0"/>
              <a:t> components to now include all 10 essential domains of school readiness and is available in both Spanish and English (11</a:t>
            </a:r>
            <a:r>
              <a:rPr lang="en-US" baseline="30000" dirty="0" smtClean="0"/>
              <a:t>th</a:t>
            </a:r>
            <a:r>
              <a:rPr lang="en-US" baseline="0" dirty="0" smtClean="0"/>
              <a:t> domain is ELL)</a:t>
            </a:r>
            <a:endParaRPr lang="en-US" dirty="0"/>
          </a:p>
        </p:txBody>
      </p:sp>
      <p:sp>
        <p:nvSpPr>
          <p:cNvPr id="4" name="Slide Number Placeholder 3"/>
          <p:cNvSpPr>
            <a:spLocks noGrp="1"/>
          </p:cNvSpPr>
          <p:nvPr>
            <p:ph type="sldNum" sz="quarter" idx="10"/>
          </p:nvPr>
        </p:nvSpPr>
        <p:spPr/>
        <p:txBody>
          <a:bodyPr/>
          <a:lstStyle/>
          <a:p>
            <a:fld id="{8F808A5B-4A7F-430B-BC5E-676E0541630D}" type="slidenum">
              <a:rPr lang="en-US" smtClean="0"/>
              <a:t>7</a:t>
            </a:fld>
            <a:endParaRPr lang="en-US"/>
          </a:p>
        </p:txBody>
      </p:sp>
    </p:spTree>
    <p:extLst>
      <p:ext uri="{BB962C8B-B14F-4D97-AF65-F5344CB8AC3E}">
        <p14:creationId xmlns:p14="http://schemas.microsoft.com/office/powerpoint/2010/main" val="263798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 Emotional, Physical</a:t>
            </a:r>
            <a:r>
              <a:rPr lang="en-US" baseline="0" dirty="0" smtClean="0"/>
              <a:t> Development &amp; Health, and Approaches to Learning are 3 pt. scale checklists. based on emerging, developing and proficient</a:t>
            </a:r>
          </a:p>
          <a:p>
            <a:endParaRPr lang="en-US" baseline="0" dirty="0" smtClean="0"/>
          </a:p>
          <a:p>
            <a:r>
              <a:rPr lang="en-US" baseline="0" dirty="0" smtClean="0"/>
              <a:t>Math includes:</a:t>
            </a:r>
          </a:p>
          <a:p>
            <a:r>
              <a:rPr lang="en-US" baseline="0" dirty="0" smtClean="0"/>
              <a:t>Rote Counting, Shape Naming, Number Discrimination, Number Naming, Shape Discrimination, Counting Sets and Operations  </a:t>
            </a:r>
          </a:p>
          <a:p>
            <a:endParaRPr lang="en-US" baseline="0" dirty="0" smtClean="0"/>
          </a:p>
          <a:p>
            <a:r>
              <a:rPr lang="en-US" baseline="0" dirty="0" smtClean="0"/>
              <a:t>Phonological Awareness includes:</a:t>
            </a:r>
          </a:p>
          <a:p>
            <a:r>
              <a:rPr lang="en-US" baseline="0" dirty="0" smtClean="0"/>
              <a:t>Listening, receptive and expressive rhyming skills, syllabication, sentence segmenting, alliteration and onset rime</a:t>
            </a:r>
            <a:endParaRPr lang="en-US" dirty="0"/>
          </a:p>
        </p:txBody>
      </p:sp>
      <p:sp>
        <p:nvSpPr>
          <p:cNvPr id="4" name="Slide Number Placeholder 3"/>
          <p:cNvSpPr>
            <a:spLocks noGrp="1"/>
          </p:cNvSpPr>
          <p:nvPr>
            <p:ph type="sldNum" sz="quarter" idx="10"/>
          </p:nvPr>
        </p:nvSpPr>
        <p:spPr/>
        <p:txBody>
          <a:bodyPr/>
          <a:lstStyle/>
          <a:p>
            <a:fld id="{8F808A5B-4A7F-430B-BC5E-676E0541630D}" type="slidenum">
              <a:rPr lang="en-US" smtClean="0"/>
              <a:t>8</a:t>
            </a:fld>
            <a:endParaRPr lang="en-US"/>
          </a:p>
        </p:txBody>
      </p:sp>
    </p:spTree>
    <p:extLst>
      <p:ext uri="{BB962C8B-B14F-4D97-AF65-F5344CB8AC3E}">
        <p14:creationId xmlns:p14="http://schemas.microsoft.com/office/powerpoint/2010/main" val="3519894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219">
              <a:defRPr/>
            </a:pPr>
            <a:r>
              <a:rPr lang="en-US" sz="1400" b="1" dirty="0"/>
              <a:t>Explain each </a:t>
            </a:r>
          </a:p>
          <a:p>
            <a:endParaRPr lang="en-US" sz="1400" b="1" dirty="0"/>
          </a:p>
        </p:txBody>
      </p:sp>
      <p:sp>
        <p:nvSpPr>
          <p:cNvPr id="4" name="Slide Number Placeholder 3"/>
          <p:cNvSpPr>
            <a:spLocks noGrp="1"/>
          </p:cNvSpPr>
          <p:nvPr>
            <p:ph type="sldNum" sz="quarter" idx="10"/>
          </p:nvPr>
        </p:nvSpPr>
        <p:spPr/>
        <p:txBody>
          <a:bodyPr/>
          <a:lstStyle/>
          <a:p>
            <a:fld id="{8F808A5B-4A7F-430B-BC5E-676E0541630D}" type="slidenum">
              <a:rPr lang="en-US" smtClean="0"/>
              <a:t>9</a:t>
            </a:fld>
            <a:endParaRPr lang="en-US"/>
          </a:p>
        </p:txBody>
      </p:sp>
    </p:spTree>
    <p:extLst>
      <p:ext uri="{BB962C8B-B14F-4D97-AF65-F5344CB8AC3E}">
        <p14:creationId xmlns:p14="http://schemas.microsoft.com/office/powerpoint/2010/main" val="4094089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ubtitle 2"/>
          <p:cNvSpPr txBox="1">
            <a:spLocks/>
          </p:cNvSpPr>
          <p:nvPr userDrawn="1"/>
        </p:nvSpPr>
        <p:spPr>
          <a:xfrm>
            <a:off x="359428" y="381000"/>
            <a:ext cx="8422042" cy="603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4000" dirty="0">
              <a:solidFill>
                <a:srgbClr val="FF0000"/>
              </a:solidFill>
              <a:effectLst>
                <a:outerShdw blurRad="38100" dist="38100" dir="2700000" algn="tl">
                  <a:srgbClr val="000000">
                    <a:alpha val="43137"/>
                  </a:srgbClr>
                </a:outerShdw>
              </a:effectLst>
              <a:latin typeface="Century Gothic" panose="020B0502020202020204" pitchFamily="34"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24137" y="1085062"/>
            <a:ext cx="3594472" cy="5304853"/>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6780" y="3936271"/>
            <a:ext cx="1769354" cy="2299264"/>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82908" y="2855721"/>
            <a:ext cx="2096856" cy="2439200"/>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14800" y="3962400"/>
            <a:ext cx="1976272" cy="2273135"/>
          </a:xfrm>
          <a:prstGeom prst="rect">
            <a:avLst/>
          </a:prstGeom>
        </p:spPr>
      </p:pic>
      <p:pic>
        <p:nvPicPr>
          <p:cNvPr id="18" name="Picture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8000" y="3505200"/>
            <a:ext cx="2209275" cy="2314122"/>
          </a:xfrm>
          <a:prstGeom prst="rect">
            <a:avLst/>
          </a:prstGeom>
        </p:spPr>
      </p:pic>
    </p:spTree>
    <p:extLst>
      <p:ext uri="{BB962C8B-B14F-4D97-AF65-F5344CB8AC3E}">
        <p14:creationId xmlns:p14="http://schemas.microsoft.com/office/powerpoint/2010/main" val="4206085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9259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7938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lumn Subhead and Text">
    <p:spTree>
      <p:nvGrpSpPr>
        <p:cNvPr id="1" name=""/>
        <p:cNvGrpSpPr/>
        <p:nvPr/>
      </p:nvGrpSpPr>
      <p:grpSpPr>
        <a:xfrm>
          <a:off x="0" y="0"/>
          <a:ext cx="0" cy="0"/>
          <a:chOff x="0" y="0"/>
          <a:chExt cx="0" cy="0"/>
        </a:xfrm>
      </p:grpSpPr>
      <p:sp>
        <p:nvSpPr>
          <p:cNvPr id="18" name="Text Placeholder 17"/>
          <p:cNvSpPr>
            <a:spLocks noGrp="1"/>
          </p:cNvSpPr>
          <p:nvPr>
            <p:ph type="body" sz="quarter" idx="18"/>
          </p:nvPr>
        </p:nvSpPr>
        <p:spPr>
          <a:xfrm>
            <a:off x="4758061" y="1819655"/>
            <a:ext cx="4032504" cy="4330773"/>
          </a:xfrm>
          <a:prstGeom prst="rect">
            <a:avLst/>
          </a:prstGeom>
        </p:spPr>
        <p:txBody>
          <a:bodyPr vert="horz" lIns="91440" tIns="45720" rIns="91440" bIns="45720" rtlCol="0">
            <a:noAutofit/>
          </a:bodyPr>
          <a:lstStyle>
            <a:lvl1pPr indent="-228600" algn="l" defTabSz="914400" rtl="0" eaLnBrk="1" latinLnBrk="0" hangingPunct="1">
              <a:lnSpc>
                <a:spcPct val="100000"/>
              </a:lnSpc>
              <a:spcBef>
                <a:spcPts val="1200"/>
              </a:spcBef>
              <a:buClr>
                <a:schemeClr val="tx2"/>
              </a:buClr>
              <a:buFont typeface="Arial" pitchFamily="34" charset="0"/>
              <a:defRPr lang="en-US" sz="2000" kern="1200" dirty="0" smtClean="0">
                <a:solidFill>
                  <a:schemeClr val="tx1"/>
                </a:solidFill>
                <a:latin typeface="+mn-lt"/>
                <a:ea typeface="+mn-ea"/>
                <a:cs typeface="+mn-cs"/>
              </a:defRPr>
            </a:lvl1pPr>
            <a:lvl2pPr indent="-228600" algn="l" defTabSz="914400" rtl="0" eaLnBrk="1" latinLnBrk="0" hangingPunct="1">
              <a:lnSpc>
                <a:spcPct val="100000"/>
              </a:lnSpc>
              <a:spcBef>
                <a:spcPts val="1200"/>
              </a:spcBef>
              <a:buClr>
                <a:schemeClr val="tx2"/>
              </a:buClr>
              <a:buFont typeface="Arial" pitchFamily="34" charset="0"/>
              <a:defRPr lang="en-US" sz="2000" kern="1200" dirty="0" smtClean="0">
                <a:solidFill>
                  <a:schemeClr val="tx1"/>
                </a:solidFill>
                <a:latin typeface="+mn-lt"/>
                <a:ea typeface="+mn-ea"/>
                <a:cs typeface="+mn-cs"/>
              </a:defRPr>
            </a:lvl2pPr>
            <a:lvl3pPr indent="-228600" algn="l" defTabSz="914400" rtl="0" eaLnBrk="1" latinLnBrk="0" hangingPunct="1">
              <a:lnSpc>
                <a:spcPct val="100000"/>
              </a:lnSpc>
              <a:spcBef>
                <a:spcPts val="1200"/>
              </a:spcBef>
              <a:buClr>
                <a:schemeClr val="tx2"/>
              </a:buClr>
              <a:buFont typeface="Arial" pitchFamily="34" charset="0"/>
              <a:defRPr lang="en-US" sz="2000" kern="1200" dirty="0">
                <a:solidFill>
                  <a:schemeClr val="tx1"/>
                </a:solidFill>
                <a:latin typeface="+mn-lt"/>
                <a:ea typeface="+mn-ea"/>
                <a:cs typeface="+mn-cs"/>
              </a:defRPr>
            </a:lvl3pPr>
            <a:lvl4pPr>
              <a:defRPr sz="2000"/>
            </a:lvl4pPr>
            <a:lvl5pPr>
              <a:defRPr sz="2000"/>
            </a:lvl5pPr>
          </a:lstStyle>
          <a:p>
            <a:pPr lvl="0"/>
            <a:r>
              <a:rPr lang="en-US" dirty="0" smtClean="0"/>
              <a:t>Click to edit Master text styles</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16" name="Text Placeholder 15"/>
          <p:cNvSpPr>
            <a:spLocks noGrp="1"/>
          </p:cNvSpPr>
          <p:nvPr>
            <p:ph type="body" sz="quarter" idx="17"/>
          </p:nvPr>
        </p:nvSpPr>
        <p:spPr>
          <a:xfrm>
            <a:off x="455458" y="1819656"/>
            <a:ext cx="4032504" cy="4342918"/>
          </a:xfrm>
          <a:prstGeom prst="rect">
            <a:avLst/>
          </a:prstGeom>
        </p:spPr>
        <p:txBody>
          <a:bodyPr>
            <a:noAutofit/>
          </a:bodyPr>
          <a:lstStyle>
            <a:lvl1pPr>
              <a:lnSpc>
                <a:spcPct val="100000"/>
              </a:lnSpc>
              <a:spcBef>
                <a:spcPts val="1200"/>
              </a:spcBef>
              <a:defRPr sz="2000"/>
            </a:lvl1pPr>
            <a:lvl2pPr>
              <a:lnSpc>
                <a:spcPct val="100000"/>
              </a:lnSpc>
              <a:spcBef>
                <a:spcPts val="1200"/>
              </a:spcBef>
              <a:defRPr sz="2000"/>
            </a:lvl2pPr>
            <a:lvl3pPr>
              <a:lnSpc>
                <a:spcPct val="100000"/>
              </a:lnSpc>
              <a:spcBef>
                <a:spcPts val="1200"/>
              </a:spcBef>
              <a:defRPr sz="2000"/>
            </a:lvl3pPr>
            <a:lvl4pPr>
              <a:defRPr sz="2000"/>
            </a:lvl4pPr>
            <a:lvl5pPr>
              <a:defRPr sz="2000"/>
            </a:lvl5pPr>
          </a:lstStyle>
          <a:p>
            <a:pPr lvl="0"/>
            <a:r>
              <a:rPr lang="en-US" dirty="0" smtClean="0"/>
              <a:t>Click to edit Master text styles</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Text Placeholder 5"/>
          <p:cNvSpPr>
            <a:spLocks noGrp="1"/>
          </p:cNvSpPr>
          <p:nvPr>
            <p:ph type="body" sz="quarter" idx="14" hasCustomPrompt="1"/>
          </p:nvPr>
        </p:nvSpPr>
        <p:spPr>
          <a:xfrm>
            <a:off x="466344" y="1453896"/>
            <a:ext cx="4032504" cy="432073"/>
          </a:xfrm>
          <a:prstGeom prst="rect">
            <a:avLst/>
          </a:prstGeom>
        </p:spPr>
        <p:txBody>
          <a:bodyPr vert="horz">
            <a:noAutofit/>
          </a:bodyPr>
          <a:lstStyle>
            <a:lvl1pPr marL="0" indent="0">
              <a:buNone/>
              <a:defRPr sz="2200">
                <a:solidFill>
                  <a:schemeClr val="tx2"/>
                </a:solidFill>
                <a:latin typeface="+mj-lt"/>
                <a:cs typeface="Amplify Regular"/>
              </a:defRPr>
            </a:lvl1pPr>
          </a:lstStyle>
          <a:p>
            <a:pPr lvl="0"/>
            <a:r>
              <a:rPr lang="en-US" dirty="0" smtClean="0"/>
              <a:t>This is a subhead</a:t>
            </a:r>
            <a:endParaRPr lang="en-US" dirty="0"/>
          </a:p>
        </p:txBody>
      </p:sp>
      <p:sp>
        <p:nvSpPr>
          <p:cNvPr id="11" name="Text Placeholder 5"/>
          <p:cNvSpPr>
            <a:spLocks noGrp="1"/>
          </p:cNvSpPr>
          <p:nvPr>
            <p:ph type="body" sz="quarter" idx="16" hasCustomPrompt="1"/>
          </p:nvPr>
        </p:nvSpPr>
        <p:spPr>
          <a:xfrm>
            <a:off x="4747175" y="1453896"/>
            <a:ext cx="4032504" cy="432073"/>
          </a:xfrm>
          <a:prstGeom prst="rect">
            <a:avLst/>
          </a:prstGeom>
        </p:spPr>
        <p:txBody>
          <a:bodyPr vert="horz">
            <a:noAutofit/>
          </a:bodyPr>
          <a:lstStyle>
            <a:lvl1pPr marL="0" indent="0">
              <a:buNone/>
              <a:defRPr sz="2200">
                <a:solidFill>
                  <a:schemeClr val="tx2"/>
                </a:solidFill>
                <a:latin typeface="+mj-lt"/>
                <a:cs typeface="Amplify Regular"/>
              </a:defRPr>
            </a:lvl1pPr>
          </a:lstStyle>
          <a:p>
            <a:pPr lvl="0"/>
            <a:r>
              <a:rPr lang="en-US" dirty="0" smtClean="0"/>
              <a:t>This is a subhead</a:t>
            </a:r>
            <a:endParaRPr lang="en-US" dirty="0"/>
          </a:p>
        </p:txBody>
      </p:sp>
      <p:sp>
        <p:nvSpPr>
          <p:cNvPr id="20" name="Title 19"/>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41178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1B24"/>
                </a:solidFill>
                <a:latin typeface="Century Gothic" panose="020B0502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962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82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666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2762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0857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79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2291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45031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userDrawn="1"/>
        </p:nvSpPr>
        <p:spPr>
          <a:xfrm>
            <a:off x="0" y="6400800"/>
            <a:ext cx="9144000" cy="441325"/>
          </a:xfrm>
          <a:prstGeom prst="rect">
            <a:avLst/>
          </a:prstGeom>
          <a:solidFill>
            <a:srgbClr val="005BAA"/>
          </a:solidFill>
          <a:ln>
            <a:solidFill>
              <a:srgbClr val="005B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7772400" y="6126163"/>
            <a:ext cx="1371600" cy="715962"/>
          </a:xfrm>
          <a:prstGeom prst="rect">
            <a:avLst/>
          </a:prstGeom>
          <a:solidFill>
            <a:srgbClr val="EE1B24"/>
          </a:solidFill>
          <a:ln>
            <a:solidFill>
              <a:srgbClr val="EE1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24800" y="6289674"/>
            <a:ext cx="1066800" cy="476828"/>
          </a:xfrm>
          <a:prstGeom prst="rect">
            <a:avLst/>
          </a:prstGeom>
        </p:spPr>
      </p:pic>
    </p:spTree>
    <p:extLst>
      <p:ext uri="{BB962C8B-B14F-4D97-AF65-F5344CB8AC3E}">
        <p14:creationId xmlns:p14="http://schemas.microsoft.com/office/powerpoint/2010/main" val="241157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rgbClr val="EE1B24"/>
          </a:solidFill>
          <a:effectLst>
            <a:outerShdw blurRad="38100" dist="38100" dir="2700000" algn="tl">
              <a:srgbClr val="000000">
                <a:alpha val="43137"/>
              </a:srgbClr>
            </a:outerShdw>
          </a:effectLst>
          <a:latin typeface="Century Gothic" panose="020B05020202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www.cliengage.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content.cliengage.org/previews/a2njm7v8-upZaQlQ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content.cliengage.org/players/D8DFyJvz-upZaQlQy.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content.cliengage.org/players/D2iLTWEM-upZaQlQy.html" TargetMode="External"/><Relationship Id="rId4" Type="http://schemas.openxmlformats.org/officeDocument/2006/relationships/hyperlink" Target="http://content.cliengage.org/players/mWQSlbm4-upZaQlQy.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content.cliengage.org/players/GaEuYOVc-upZaQlQy.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content.cliengage.org/players/4dta0ocN-upZaQlQy.html" TargetMode="External"/><Relationship Id="rId4" Type="http://schemas.openxmlformats.org/officeDocument/2006/relationships/hyperlink" Target="http://content.cliengage.org/players/H0tGsU88-upZaQlQy.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content.cliengage.org/players/JJ978sJR-upZaQlQy.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content.cliengage.org/players/ijorimay-upZaQlQy.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content.cliengage.org/players/EDQLDYmD-upZaQlQy.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33400" y="152400"/>
            <a:ext cx="8229600" cy="1600200"/>
          </a:xfrm>
          <a:prstGeom prst="rect">
            <a:avLst/>
          </a:prstGeom>
        </p:spPr>
        <p:txBody>
          <a:bodyPr>
            <a:normAutofit fontScale="55000" lnSpcReduction="20000"/>
          </a:bodyPr>
          <a:lstStyle>
            <a:lvl1pPr algn="l" defTabSz="914400" rtl="0" eaLnBrk="1" latinLnBrk="0" hangingPunct="1">
              <a:spcBef>
                <a:spcPct val="0"/>
              </a:spcBef>
              <a:buNone/>
              <a:defRPr sz="3600" kern="1200">
                <a:solidFill>
                  <a:srgbClr val="EE1B24"/>
                </a:solidFill>
                <a:effectLst>
                  <a:outerShdw blurRad="38100" dist="38100" dir="2700000" algn="tl">
                    <a:srgbClr val="000000">
                      <a:alpha val="43137"/>
                    </a:srgbClr>
                  </a:outerShdw>
                </a:effectLst>
                <a:latin typeface="Century Gothic" panose="020B0502020202020204" pitchFamily="34" charset="0"/>
                <a:ea typeface="+mj-ea"/>
                <a:cs typeface="+mj-cs"/>
              </a:defRPr>
            </a:lvl1pPr>
          </a:lstStyle>
          <a:p>
            <a:pPr algn="ctr"/>
            <a:r>
              <a:rPr lang="en-US" sz="9300" dirty="0" smtClean="0">
                <a:cs typeface="Levenim MT" panose="02010502060101010101" pitchFamily="2" charset="-79"/>
              </a:rPr>
              <a:t>CIRCLE Progress Monitoring Training</a:t>
            </a:r>
          </a:p>
          <a:p>
            <a:pPr algn="ctr"/>
            <a:r>
              <a:rPr lang="en-US" dirty="0" smtClean="0">
                <a:cs typeface="Levenim MT" panose="02010502060101010101" pitchFamily="2" charset="-79"/>
              </a:rPr>
              <a:t> </a:t>
            </a:r>
            <a:endParaRPr lang="en-US" dirty="0">
              <a:cs typeface="Levenim MT" panose="02010502060101010101" pitchFamily="2" charset="-79"/>
            </a:endParaRPr>
          </a:p>
        </p:txBody>
      </p:sp>
      <p:sp>
        <p:nvSpPr>
          <p:cNvPr id="2" name="TextBox 1"/>
          <p:cNvSpPr txBox="1"/>
          <p:nvPr/>
        </p:nvSpPr>
        <p:spPr>
          <a:xfrm>
            <a:off x="304800" y="2133600"/>
            <a:ext cx="4572000" cy="523220"/>
          </a:xfrm>
          <a:prstGeom prst="rect">
            <a:avLst/>
          </a:prstGeom>
          <a:noFill/>
        </p:spPr>
        <p:txBody>
          <a:bodyPr wrap="square" rtlCol="0">
            <a:spAutoFit/>
          </a:bodyPr>
          <a:lstStyle/>
          <a:p>
            <a:r>
              <a:rPr lang="en-US" sz="2800" dirty="0" smtClean="0">
                <a:solidFill>
                  <a:srgbClr val="FF0000"/>
                </a:solidFill>
                <a:effectLst>
                  <a:outerShdw blurRad="38100" dist="38100" dir="2700000" algn="tl">
                    <a:srgbClr val="000000">
                      <a:alpha val="43137"/>
                    </a:srgbClr>
                  </a:outerShdw>
                </a:effectLst>
                <a:latin typeface="Century Gothic" panose="020B0502020202020204" pitchFamily="34" charset="0"/>
                <a:cs typeface="Levenim MT" panose="02010502060101010101" pitchFamily="2" charset="-79"/>
              </a:rPr>
              <a:t>2015-16 School Year</a:t>
            </a:r>
            <a:endParaRPr lang="en-US" sz="2800" dirty="0">
              <a:solidFill>
                <a:srgbClr val="FF0000"/>
              </a:solidFill>
              <a:effectLst>
                <a:outerShdw blurRad="38100" dist="38100" dir="2700000" algn="tl">
                  <a:srgbClr val="000000">
                    <a:alpha val="43137"/>
                  </a:srgbClr>
                </a:outerShdw>
              </a:effectLst>
              <a:latin typeface="Century Gothic" panose="020B0502020202020204" pitchFamily="34" charset="0"/>
              <a:cs typeface="Levenim MT" panose="02010502060101010101" pitchFamily="2" charset="-79"/>
            </a:endParaRPr>
          </a:p>
        </p:txBody>
      </p:sp>
    </p:spTree>
    <p:extLst>
      <p:ext uri="{BB962C8B-B14F-4D97-AF65-F5344CB8AC3E}">
        <p14:creationId xmlns:p14="http://schemas.microsoft.com/office/powerpoint/2010/main" val="3205640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Administering the Assessment </a:t>
            </a:r>
            <a:endParaRPr lang="en-US" dirty="0"/>
          </a:p>
        </p:txBody>
      </p:sp>
      <p:sp>
        <p:nvSpPr>
          <p:cNvPr id="3" name="Content Placeholder 2"/>
          <p:cNvSpPr>
            <a:spLocks noGrp="1"/>
          </p:cNvSpPr>
          <p:nvPr>
            <p:ph idx="1"/>
          </p:nvPr>
        </p:nvSpPr>
        <p:spPr>
          <a:xfrm>
            <a:off x="457200" y="1524000"/>
            <a:ext cx="8229600" cy="4525963"/>
          </a:xfrm>
        </p:spPr>
        <p:txBody>
          <a:bodyPr>
            <a:normAutofit fontScale="70000" lnSpcReduction="20000"/>
          </a:bodyPr>
          <a:lstStyle/>
          <a:p>
            <a:pPr marL="0" indent="0">
              <a:spcBef>
                <a:spcPts val="1200"/>
              </a:spcBef>
              <a:spcAft>
                <a:spcPts val="1200"/>
              </a:spcAft>
              <a:buNone/>
            </a:pPr>
            <a:r>
              <a:rPr lang="en-US" dirty="0">
                <a:cs typeface="Levenim MT" pitchFamily="2" charset="-79"/>
              </a:rPr>
              <a:t>It is a good idea to not give the entire assessment at one time. </a:t>
            </a:r>
          </a:p>
          <a:p>
            <a:pPr marL="0" indent="0">
              <a:spcBef>
                <a:spcPts val="1200"/>
              </a:spcBef>
              <a:spcAft>
                <a:spcPts val="1200"/>
              </a:spcAft>
              <a:buNone/>
            </a:pPr>
            <a:r>
              <a:rPr lang="en-US" dirty="0">
                <a:cs typeface="Levenim MT" pitchFamily="2" charset="-79"/>
              </a:rPr>
              <a:t>Break the assessment into </a:t>
            </a:r>
            <a:r>
              <a:rPr lang="en-US" dirty="0" smtClean="0">
                <a:cs typeface="Levenim MT" pitchFamily="2" charset="-79"/>
              </a:rPr>
              <a:t>parts. For example: </a:t>
            </a:r>
            <a:endParaRPr lang="en-US" dirty="0">
              <a:cs typeface="Levenim MT" pitchFamily="2" charset="-79"/>
            </a:endParaRPr>
          </a:p>
          <a:p>
            <a:pPr lvl="2" indent="-342900">
              <a:spcBef>
                <a:spcPts val="1200"/>
              </a:spcBef>
              <a:spcAft>
                <a:spcPts val="1200"/>
              </a:spcAft>
            </a:pPr>
            <a:r>
              <a:rPr lang="en-US" dirty="0">
                <a:cs typeface="Levenim MT" pitchFamily="2" charset="-79"/>
              </a:rPr>
              <a:t>Week One:  	Phonological Awareness</a:t>
            </a:r>
          </a:p>
          <a:p>
            <a:pPr lvl="2" indent="-342900">
              <a:spcBef>
                <a:spcPts val="1200"/>
              </a:spcBef>
              <a:spcAft>
                <a:spcPts val="1200"/>
              </a:spcAft>
            </a:pPr>
            <a:r>
              <a:rPr lang="en-US" dirty="0">
                <a:cs typeface="Levenim MT" pitchFamily="2" charset="-79"/>
              </a:rPr>
              <a:t>Week Two:   	Rapid Letter Naming/Rapid Vocabulary</a:t>
            </a:r>
          </a:p>
          <a:p>
            <a:pPr lvl="2" indent="-342900">
              <a:spcBef>
                <a:spcPts val="1200"/>
              </a:spcBef>
              <a:spcAft>
                <a:spcPts val="1200"/>
              </a:spcAft>
            </a:pPr>
            <a:r>
              <a:rPr lang="en-US" dirty="0">
                <a:cs typeface="Levenim MT" pitchFamily="2" charset="-79"/>
              </a:rPr>
              <a:t>Week Three:	Math Screener</a:t>
            </a:r>
          </a:p>
          <a:p>
            <a:pPr lvl="2" indent="-342900">
              <a:spcBef>
                <a:spcPts val="1200"/>
              </a:spcBef>
              <a:spcAft>
                <a:spcPts val="1200"/>
              </a:spcAft>
            </a:pPr>
            <a:r>
              <a:rPr lang="en-US" dirty="0">
                <a:cs typeface="Levenim MT" pitchFamily="2" charset="-79"/>
              </a:rPr>
              <a:t>Week Four:	Observable</a:t>
            </a:r>
          </a:p>
          <a:p>
            <a:pPr marL="0" indent="0">
              <a:spcBef>
                <a:spcPts val="1200"/>
              </a:spcBef>
              <a:spcAft>
                <a:spcPts val="1200"/>
              </a:spcAft>
              <a:buNone/>
            </a:pPr>
            <a:r>
              <a:rPr lang="en-US" dirty="0">
                <a:cs typeface="Levenim MT" pitchFamily="2" charset="-79"/>
              </a:rPr>
              <a:t>By administering the assessment this way you are able to complete an entire class within a month’s time. </a:t>
            </a:r>
          </a:p>
          <a:p>
            <a:endParaRPr lang="en-US" dirty="0"/>
          </a:p>
        </p:txBody>
      </p:sp>
    </p:spTree>
    <p:extLst>
      <p:ext uri="{BB962C8B-B14F-4D97-AF65-F5344CB8AC3E}">
        <p14:creationId xmlns:p14="http://schemas.microsoft.com/office/powerpoint/2010/main" val="2583009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4705643" y="2514600"/>
            <a:ext cx="4032504" cy="3343728"/>
          </a:xfrm>
        </p:spPr>
        <p:txBody>
          <a:bodyPr/>
          <a:lstStyle/>
          <a:p>
            <a:pPr marL="514350" lvl="1" indent="0">
              <a:spcBef>
                <a:spcPts val="600"/>
              </a:spcBef>
              <a:buNone/>
            </a:pPr>
            <a:r>
              <a:rPr sz="1600" dirty="0" smtClean="0">
                <a:latin typeface="Century Gothic" panose="020B0502020202020204" pitchFamily="34" charset="0"/>
                <a:cs typeface="Amplify Regular"/>
              </a:rPr>
              <a:t>Don't </a:t>
            </a:r>
            <a:r>
              <a:rPr sz="1600" dirty="0">
                <a:latin typeface="Century Gothic" panose="020B0502020202020204" pitchFamily="34" charset="0"/>
                <a:cs typeface="Amplify Regular"/>
              </a:rPr>
              <a:t>provide </a:t>
            </a:r>
            <a:r>
              <a:rPr sz="1600" dirty="0" smtClean="0">
                <a:latin typeface="Century Gothic" panose="020B0502020202020204" pitchFamily="34" charset="0"/>
                <a:cs typeface="Amplify Regular"/>
              </a:rPr>
              <a:t>hints.</a:t>
            </a:r>
            <a:endParaRPr sz="1600" dirty="0">
              <a:latin typeface="Century Gothic" panose="020B0502020202020204" pitchFamily="34" charset="0"/>
              <a:cs typeface="Amplify Regular"/>
            </a:endParaRPr>
          </a:p>
          <a:p>
            <a:pPr marL="514350" lvl="1" indent="0">
              <a:spcBef>
                <a:spcPts val="600"/>
              </a:spcBef>
              <a:buNone/>
            </a:pPr>
            <a:r>
              <a:rPr sz="1600" dirty="0">
                <a:latin typeface="Century Gothic" panose="020B0502020202020204" pitchFamily="34" charset="0"/>
                <a:cs typeface="Amplify Regular"/>
              </a:rPr>
              <a:t>Don't elicit additional </a:t>
            </a:r>
            <a:r>
              <a:rPr sz="1600" dirty="0" smtClean="0">
                <a:latin typeface="Century Gothic" panose="020B0502020202020204" pitchFamily="34" charset="0"/>
                <a:cs typeface="Amplify Regular"/>
              </a:rPr>
              <a:t>information.</a:t>
            </a:r>
            <a:endParaRPr sz="1600" dirty="0">
              <a:latin typeface="Century Gothic" panose="020B0502020202020204" pitchFamily="34" charset="0"/>
              <a:cs typeface="Amplify Regular"/>
            </a:endParaRPr>
          </a:p>
          <a:p>
            <a:pPr marL="514350" lvl="1" indent="0">
              <a:spcBef>
                <a:spcPts val="600"/>
              </a:spcBef>
              <a:buNone/>
            </a:pPr>
            <a:r>
              <a:rPr sz="1600" dirty="0">
                <a:latin typeface="Century Gothic" panose="020B0502020202020204" pitchFamily="34" charset="0"/>
                <a:cs typeface="Amplify Regular"/>
              </a:rPr>
              <a:t>Don't change </a:t>
            </a:r>
            <a:r>
              <a:rPr sz="1600" dirty="0" smtClean="0">
                <a:latin typeface="Century Gothic" panose="020B0502020202020204" pitchFamily="34" charset="0"/>
                <a:cs typeface="Amplify Regular"/>
              </a:rPr>
              <a:t>instructions.</a:t>
            </a:r>
            <a:endParaRPr sz="1600" dirty="0">
              <a:latin typeface="Century Gothic" panose="020B0502020202020204" pitchFamily="34" charset="0"/>
              <a:cs typeface="Amplify Regular"/>
            </a:endParaRPr>
          </a:p>
          <a:p>
            <a:pPr marL="514350" lvl="1" indent="0">
              <a:spcBef>
                <a:spcPts val="600"/>
              </a:spcBef>
              <a:buNone/>
            </a:pPr>
            <a:r>
              <a:rPr sz="1600" dirty="0">
                <a:latin typeface="Century Gothic" panose="020B0502020202020204" pitchFamily="34" charset="0"/>
                <a:cs typeface="Amplify Regular"/>
              </a:rPr>
              <a:t>Don't assess children who are feeling </a:t>
            </a:r>
            <a:r>
              <a:rPr sz="1600" dirty="0" smtClean="0">
                <a:latin typeface="Century Gothic" panose="020B0502020202020204" pitchFamily="34" charset="0"/>
                <a:cs typeface="Amplify Regular"/>
              </a:rPr>
              <a:t>sic</a:t>
            </a:r>
            <a:r>
              <a:rPr lang="en-US" sz="1600" dirty="0" smtClean="0">
                <a:latin typeface="Century Gothic" panose="020B0502020202020204" pitchFamily="34" charset="0"/>
                <a:cs typeface="Amplify Regular"/>
              </a:rPr>
              <a:t>k,</a:t>
            </a:r>
            <a:r>
              <a:rPr sz="1600" dirty="0" smtClean="0">
                <a:latin typeface="Century Gothic" panose="020B0502020202020204" pitchFamily="34" charset="0"/>
                <a:cs typeface="Amplify Regular"/>
              </a:rPr>
              <a:t> distraught</a:t>
            </a:r>
            <a:r>
              <a:rPr lang="en-US" sz="1600" dirty="0" smtClean="0">
                <a:latin typeface="Century Gothic" panose="020B0502020202020204" pitchFamily="34" charset="0"/>
                <a:cs typeface="Amplify Regular"/>
              </a:rPr>
              <a:t>, or overly oppositional</a:t>
            </a:r>
            <a:r>
              <a:rPr sz="1600" dirty="0" smtClean="0">
                <a:latin typeface="Century Gothic" panose="020B0502020202020204" pitchFamily="34" charset="0"/>
                <a:cs typeface="Amplify Regular"/>
              </a:rPr>
              <a:t>.</a:t>
            </a:r>
          </a:p>
          <a:p>
            <a:pPr marL="514350" lvl="1" indent="0">
              <a:spcBef>
                <a:spcPts val="600"/>
              </a:spcBef>
              <a:buNone/>
            </a:pPr>
            <a:r>
              <a:rPr lang="en-US" sz="1600" dirty="0" smtClean="0">
                <a:latin typeface="Century Gothic" panose="020B0502020202020204" pitchFamily="34" charset="0"/>
                <a:cs typeface="Amplify Regular"/>
              </a:rPr>
              <a:t>Do not try to delete the assessment and change the answers</a:t>
            </a:r>
          </a:p>
          <a:p>
            <a:pPr marL="514350" lvl="1" indent="0">
              <a:spcBef>
                <a:spcPts val="600"/>
              </a:spcBef>
              <a:buNone/>
            </a:pPr>
            <a:r>
              <a:rPr lang="en-US" sz="1600" dirty="0" smtClean="0">
                <a:latin typeface="Century Gothic" panose="020B0502020202020204" pitchFamily="34" charset="0"/>
                <a:cs typeface="Amplify Regular"/>
              </a:rPr>
              <a:t>Do not model for a child once you have begun the assessment </a:t>
            </a:r>
            <a:endParaRPr sz="1600" dirty="0">
              <a:latin typeface="Century Gothic" panose="020B0502020202020204" pitchFamily="34" charset="0"/>
              <a:cs typeface="Amplify Regular"/>
            </a:endParaRPr>
          </a:p>
        </p:txBody>
      </p:sp>
      <p:sp>
        <p:nvSpPr>
          <p:cNvPr id="3" name="Text Placeholder 2"/>
          <p:cNvSpPr>
            <a:spLocks noGrp="1"/>
          </p:cNvSpPr>
          <p:nvPr>
            <p:ph type="body" sz="quarter" idx="17"/>
          </p:nvPr>
        </p:nvSpPr>
        <p:spPr>
          <a:xfrm>
            <a:off x="457200" y="2362200"/>
            <a:ext cx="4032504" cy="3353105"/>
          </a:xfrm>
        </p:spPr>
        <p:txBody>
          <a:bodyPr/>
          <a:lstStyle/>
          <a:p>
            <a:pPr marL="457200" lvl="1" indent="0">
              <a:spcBef>
                <a:spcPts val="600"/>
              </a:spcBef>
              <a:buNone/>
            </a:pPr>
            <a:r>
              <a:rPr lang="en-US" sz="1600" dirty="0" smtClean="0"/>
              <a:t>Praise effort.</a:t>
            </a:r>
          </a:p>
          <a:p>
            <a:pPr marL="457200" lvl="1" indent="0">
              <a:spcBef>
                <a:spcPts val="600"/>
              </a:spcBef>
              <a:buNone/>
            </a:pPr>
            <a:r>
              <a:rPr lang="en-US" sz="1600" dirty="0" smtClean="0"/>
              <a:t>Read instructions exactly as written. </a:t>
            </a:r>
          </a:p>
          <a:p>
            <a:pPr marL="457200" lvl="1" indent="0">
              <a:spcBef>
                <a:spcPts val="600"/>
              </a:spcBef>
              <a:buNone/>
            </a:pPr>
            <a:r>
              <a:rPr lang="en-US" sz="1600" dirty="0" smtClean="0"/>
              <a:t>Become comfortable with tasks before administering them.</a:t>
            </a:r>
          </a:p>
          <a:p>
            <a:pPr marL="457200" lvl="1" indent="0">
              <a:spcBef>
                <a:spcPts val="600"/>
              </a:spcBef>
              <a:buNone/>
            </a:pPr>
            <a:r>
              <a:rPr lang="en-US" sz="1600" dirty="0" smtClean="0"/>
              <a:t>Use prompts like “Listen carefully” to regain child's focus.</a:t>
            </a:r>
          </a:p>
          <a:p>
            <a:pPr marL="457200" lvl="1" indent="0">
              <a:spcBef>
                <a:spcPts val="600"/>
              </a:spcBef>
              <a:buNone/>
            </a:pPr>
            <a:r>
              <a:rPr lang="en-US" sz="1600" dirty="0" smtClean="0"/>
              <a:t>Model the practice activity if warranted. </a:t>
            </a:r>
          </a:p>
          <a:p>
            <a:pPr marL="457200" lvl="1" indent="0">
              <a:spcBef>
                <a:spcPts val="600"/>
              </a:spcBef>
              <a:buNone/>
            </a:pPr>
            <a:r>
              <a:rPr lang="en-US" sz="1600" dirty="0" smtClean="0"/>
              <a:t>Remain calm and steady.</a:t>
            </a:r>
          </a:p>
          <a:p>
            <a:pPr marL="457200" lvl="1" indent="0">
              <a:spcBef>
                <a:spcPts val="600"/>
              </a:spcBef>
              <a:buNone/>
            </a:pPr>
            <a:r>
              <a:rPr lang="en-US" sz="1600" dirty="0" smtClean="0"/>
              <a:t>Make notes after completing assessments</a:t>
            </a:r>
            <a:r>
              <a:rPr lang="en-US" sz="1800" dirty="0" smtClean="0"/>
              <a:t>.</a:t>
            </a:r>
          </a:p>
          <a:p>
            <a:pPr lvl="1">
              <a:spcBef>
                <a:spcPts val="600"/>
              </a:spcBef>
            </a:pPr>
            <a:endParaRPr lang="en-US" sz="1800" dirty="0" smtClean="0"/>
          </a:p>
          <a:p>
            <a:pPr lvl="1">
              <a:spcBef>
                <a:spcPts val="600"/>
              </a:spcBef>
            </a:pPr>
            <a:endParaRPr lang="en-US" sz="1800" dirty="0"/>
          </a:p>
        </p:txBody>
      </p:sp>
      <p:sp>
        <p:nvSpPr>
          <p:cNvPr id="7" name="Title 6"/>
          <p:cNvSpPr>
            <a:spLocks noGrp="1"/>
          </p:cNvSpPr>
          <p:nvPr>
            <p:ph type="title"/>
          </p:nvPr>
        </p:nvSpPr>
        <p:spPr/>
        <p:txBody>
          <a:bodyPr>
            <a:normAutofit fontScale="90000"/>
          </a:bodyPr>
          <a:lstStyle/>
          <a:p>
            <a:pPr lvl="0"/>
            <a:r>
              <a:rPr lang="en-US" dirty="0" smtClean="0"/>
              <a:t>Assessment Do’s &amp; Don’ts of Assessment Administration</a:t>
            </a:r>
            <a:endParaRPr lang="en-US" dirty="0"/>
          </a:p>
        </p:txBody>
      </p:sp>
      <p:pic>
        <p:nvPicPr>
          <p:cNvPr id="1026" name="Picture 2" descr="C:\Users\cschiebold\AppData\Local\Microsoft\Windows\Temporary Internet Files\Content.IE5\2QWMW741\thumbs-up-and-dow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77" y="1447800"/>
            <a:ext cx="2957732"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956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Assessment Environment</a:t>
            </a:r>
            <a:endParaRPr lang="en-US" dirty="0"/>
          </a:p>
        </p:txBody>
      </p:sp>
      <p:sp>
        <p:nvSpPr>
          <p:cNvPr id="4" name="Content Placeholder 2"/>
          <p:cNvSpPr>
            <a:spLocks noGrp="1"/>
          </p:cNvSpPr>
          <p:nvPr>
            <p:ph idx="1"/>
          </p:nvPr>
        </p:nvSpPr>
        <p:spPr>
          <a:xfrm>
            <a:off x="457200" y="1447800"/>
            <a:ext cx="8229600" cy="4525963"/>
          </a:xfrm>
        </p:spPr>
        <p:txBody>
          <a:bodyPr>
            <a:normAutofit fontScale="92500" lnSpcReduction="20000"/>
          </a:bodyPr>
          <a:lstStyle/>
          <a:p>
            <a:r>
              <a:rPr lang="en-US" dirty="0" smtClean="0"/>
              <a:t>Have the child sit beside you in a quiet area of the classroom to complete CIRCLE Assessment tasks.</a:t>
            </a:r>
          </a:p>
          <a:p>
            <a:endParaRPr lang="en-US" dirty="0" smtClean="0"/>
          </a:p>
          <a:p>
            <a:r>
              <a:rPr lang="en-US" dirty="0" smtClean="0"/>
              <a:t>Place the computer  in a position that allows you to operate the keyboard while you and the child look the screen.  </a:t>
            </a:r>
          </a:p>
          <a:p>
            <a:endParaRPr lang="en-US" dirty="0" smtClean="0"/>
          </a:p>
          <a:p>
            <a:r>
              <a:rPr lang="en-US" dirty="0" smtClean="0"/>
              <a:t>*Note: The child should not see the screen during the phonological awareness assessments.</a:t>
            </a:r>
          </a:p>
        </p:txBody>
      </p:sp>
    </p:spTree>
    <p:extLst>
      <p:ext uri="{BB962C8B-B14F-4D97-AF65-F5344CB8AC3E}">
        <p14:creationId xmlns:p14="http://schemas.microsoft.com/office/powerpoint/2010/main" val="1630019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Technology Essentials</a:t>
            </a:r>
            <a:endParaRPr lang="en-US" dirty="0"/>
          </a:p>
        </p:txBody>
      </p:sp>
      <p:sp>
        <p:nvSpPr>
          <p:cNvPr id="3" name="Content Placeholder 2"/>
          <p:cNvSpPr>
            <a:spLocks noGrp="1"/>
          </p:cNvSpPr>
          <p:nvPr>
            <p:ph idx="1"/>
          </p:nvPr>
        </p:nvSpPr>
        <p:spPr/>
        <p:txBody>
          <a:bodyPr>
            <a:normAutofit/>
          </a:bodyPr>
          <a:lstStyle/>
          <a:p>
            <a:r>
              <a:rPr lang="en-US" dirty="0" smtClean="0"/>
              <a:t>To access the CLI Engage platform, you will need the following:</a:t>
            </a:r>
          </a:p>
          <a:p>
            <a:endParaRPr lang="en-US" dirty="0" smtClean="0"/>
          </a:p>
          <a:p>
            <a:pPr lvl="1"/>
            <a:r>
              <a:rPr lang="en-US" dirty="0" smtClean="0"/>
              <a:t>Desktop Computer, Laptop, or Tablet </a:t>
            </a:r>
          </a:p>
          <a:p>
            <a:pPr lvl="2"/>
            <a:r>
              <a:rPr lang="en-US" dirty="0" smtClean="0"/>
              <a:t>Assessment cannot be administered on a device with a screen smaller than 11”.</a:t>
            </a:r>
          </a:p>
          <a:p>
            <a:pPr lvl="2"/>
            <a:endParaRPr lang="en-US" dirty="0" smtClean="0"/>
          </a:p>
          <a:p>
            <a:pPr lvl="1"/>
            <a:r>
              <a:rPr lang="en-US" dirty="0" smtClean="0"/>
              <a:t>Internet Access</a:t>
            </a:r>
          </a:p>
          <a:p>
            <a:pPr lvl="2"/>
            <a:r>
              <a:rPr lang="en-US" dirty="0" smtClean="0"/>
              <a:t>Assessment can be administered offline.</a:t>
            </a:r>
          </a:p>
          <a:p>
            <a:pPr lvl="1"/>
            <a:endParaRPr lang="en-US" dirty="0" smtClean="0"/>
          </a:p>
          <a:p>
            <a:pPr lvl="1"/>
            <a:endParaRPr lang="en-US" dirty="0"/>
          </a:p>
        </p:txBody>
      </p:sp>
    </p:spTree>
    <p:extLst>
      <p:ext uri="{BB962C8B-B14F-4D97-AF65-F5344CB8AC3E}">
        <p14:creationId xmlns:p14="http://schemas.microsoft.com/office/powerpoint/2010/main" val="18675480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 Engage Dashboard</a:t>
            </a:r>
            <a:endParaRPr lang="en-US" dirty="0"/>
          </a:p>
        </p:txBody>
      </p:sp>
      <p:sp>
        <p:nvSpPr>
          <p:cNvPr id="3" name="Content Placeholder 2"/>
          <p:cNvSpPr>
            <a:spLocks noGrp="1"/>
          </p:cNvSpPr>
          <p:nvPr>
            <p:ph idx="1"/>
          </p:nvPr>
        </p:nvSpPr>
        <p:spPr>
          <a:xfrm>
            <a:off x="457200" y="1295400"/>
            <a:ext cx="8229600" cy="4525963"/>
          </a:xfrm>
        </p:spPr>
        <p:txBody>
          <a:bodyPr>
            <a:normAutofit/>
          </a:bodyPr>
          <a:lstStyle/>
          <a:p>
            <a:pPr marL="0" indent="0" algn="ctr">
              <a:buNone/>
            </a:pPr>
            <a:r>
              <a:rPr lang="en-US" sz="2400" dirty="0" smtClean="0"/>
              <a:t>Teachers will see a dashboard after logging in to </a:t>
            </a:r>
            <a:r>
              <a:rPr lang="en-US" sz="2400" dirty="0" smtClean="0">
                <a:hlinkClick r:id="rId2"/>
              </a:rPr>
              <a:t>www.cliengage.org</a:t>
            </a:r>
            <a:endParaRPr lang="en-US" sz="2400" dirty="0"/>
          </a:p>
        </p:txBody>
      </p:sp>
      <p:pic>
        <p:nvPicPr>
          <p:cNvPr id="6" name="Picture 5" descr="dashboard.ti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316989"/>
            <a:ext cx="7239000" cy="3844669"/>
          </a:xfrm>
          <a:prstGeom prst="rect">
            <a:avLst/>
          </a:prstGeom>
        </p:spPr>
      </p:pic>
    </p:spTree>
    <p:extLst>
      <p:ext uri="{BB962C8B-B14F-4D97-AF65-F5344CB8AC3E}">
        <p14:creationId xmlns:p14="http://schemas.microsoft.com/office/powerpoint/2010/main" val="478194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95778"/>
            <a:ext cx="6096000" cy="3375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28600"/>
            <a:ext cx="8229600" cy="1143000"/>
          </a:xfrm>
        </p:spPr>
        <p:txBody>
          <a:bodyPr>
            <a:normAutofit fontScale="90000"/>
          </a:bodyPr>
          <a:lstStyle/>
          <a:p>
            <a:r>
              <a:rPr lang="en-US" dirty="0" smtClean="0"/>
              <a:t>Accessing the CIRCLE Progress Monitoring System</a:t>
            </a:r>
            <a:endParaRPr lang="en-US" dirty="0"/>
          </a:p>
        </p:txBody>
      </p:sp>
      <p:sp>
        <p:nvSpPr>
          <p:cNvPr id="3" name="Content Placeholder 2"/>
          <p:cNvSpPr>
            <a:spLocks noGrp="1"/>
          </p:cNvSpPr>
          <p:nvPr>
            <p:ph idx="1"/>
          </p:nvPr>
        </p:nvSpPr>
        <p:spPr/>
        <p:txBody>
          <a:bodyPr/>
          <a:lstStyle/>
          <a:p>
            <a:r>
              <a:rPr lang="en-US" smtClean="0"/>
              <a:t>Select “Assessment” on Dashboard</a:t>
            </a:r>
          </a:p>
          <a:p>
            <a:r>
              <a:rPr lang="en-US" smtClean="0"/>
              <a:t>Select “Class Name”</a:t>
            </a:r>
            <a:endParaRPr lang="en-US" dirty="0"/>
          </a:p>
        </p:txBody>
      </p:sp>
      <p:cxnSp>
        <p:nvCxnSpPr>
          <p:cNvPr id="5" name="Straight Arrow Connector 4"/>
          <p:cNvCxnSpPr/>
          <p:nvPr/>
        </p:nvCxnSpPr>
        <p:spPr>
          <a:xfrm>
            <a:off x="1371600" y="2669214"/>
            <a:ext cx="190500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7627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Class View Page</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30" y="1295400"/>
            <a:ext cx="7848600" cy="4805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0654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Class View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46447"/>
            <a:ext cx="6172200" cy="409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flipV="1">
            <a:off x="2286000" y="1981200"/>
            <a:ext cx="4449288" cy="618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09558" y="1990578"/>
            <a:ext cx="1981200" cy="1754326"/>
          </a:xfrm>
          <a:prstGeom prst="rect">
            <a:avLst/>
          </a:prstGeom>
          <a:noFill/>
        </p:spPr>
        <p:txBody>
          <a:bodyPr wrap="square" rtlCol="0">
            <a:spAutoFit/>
          </a:bodyPr>
          <a:lstStyle/>
          <a:p>
            <a:r>
              <a:rPr lang="en-US" dirty="0">
                <a:latin typeface="Century Gothic" panose="020B0502020202020204" pitchFamily="34" charset="0"/>
              </a:rPr>
              <a:t>R</a:t>
            </a:r>
            <a:r>
              <a:rPr lang="en-US" dirty="0" smtClean="0">
                <a:latin typeface="Century Gothic" panose="020B0502020202020204" pitchFamily="34" charset="0"/>
              </a:rPr>
              <a:t>eports are available immediately after assessment completion </a:t>
            </a:r>
            <a:endParaRPr lang="en-US" dirty="0">
              <a:latin typeface="Century Gothic" panose="020B0502020202020204" pitchFamily="34" charset="0"/>
            </a:endParaRPr>
          </a:p>
        </p:txBody>
      </p:sp>
      <p:cxnSp>
        <p:nvCxnSpPr>
          <p:cNvPr id="12" name="Straight Arrow Connector 11"/>
          <p:cNvCxnSpPr/>
          <p:nvPr/>
        </p:nvCxnSpPr>
        <p:spPr>
          <a:xfrm flipH="1" flipV="1">
            <a:off x="4419600" y="2752130"/>
            <a:ext cx="2819400" cy="1362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5758" y="762000"/>
            <a:ext cx="1828800" cy="923330"/>
          </a:xfrm>
          <a:prstGeom prst="rect">
            <a:avLst/>
          </a:prstGeom>
          <a:noFill/>
        </p:spPr>
        <p:txBody>
          <a:bodyPr wrap="square" rtlCol="0">
            <a:spAutoFit/>
          </a:bodyPr>
          <a:lstStyle/>
          <a:p>
            <a:pPr algn="ctr"/>
            <a:r>
              <a:rPr lang="en-US" dirty="0" smtClean="0">
                <a:latin typeface="Century Gothic" panose="020B0502020202020204" pitchFamily="34" charset="0"/>
              </a:rPr>
              <a:t>Select language of assessment.</a:t>
            </a:r>
            <a:endParaRPr lang="en-US" dirty="0">
              <a:latin typeface="Century Gothic" panose="020B0502020202020204" pitchFamily="34" charset="0"/>
            </a:endParaRPr>
          </a:p>
        </p:txBody>
      </p:sp>
      <p:sp>
        <p:nvSpPr>
          <p:cNvPr id="16" name="TextBox 15"/>
          <p:cNvSpPr txBox="1"/>
          <p:nvPr/>
        </p:nvSpPr>
        <p:spPr>
          <a:xfrm>
            <a:off x="6938158" y="4182070"/>
            <a:ext cx="1828800" cy="923330"/>
          </a:xfrm>
          <a:prstGeom prst="rect">
            <a:avLst/>
          </a:prstGeom>
          <a:noFill/>
        </p:spPr>
        <p:txBody>
          <a:bodyPr wrap="square" rtlCol="0">
            <a:spAutoFit/>
          </a:bodyPr>
          <a:lstStyle/>
          <a:p>
            <a:r>
              <a:rPr lang="en-US" dirty="0" smtClean="0">
                <a:latin typeface="Century Gothic" panose="020B0502020202020204" pitchFamily="34" charset="0"/>
              </a:rPr>
              <a:t>Select the appropriate “Wave.”</a:t>
            </a:r>
            <a:endParaRPr lang="en-US" dirty="0">
              <a:latin typeface="Century Gothic" panose="020B0502020202020204" pitchFamily="34" charset="0"/>
            </a:endParaRPr>
          </a:p>
        </p:txBody>
      </p:sp>
      <p:cxnSp>
        <p:nvCxnSpPr>
          <p:cNvPr id="17" name="Straight Arrow Connector 16"/>
          <p:cNvCxnSpPr/>
          <p:nvPr/>
        </p:nvCxnSpPr>
        <p:spPr>
          <a:xfrm flipH="1" flipV="1">
            <a:off x="5562600" y="1752600"/>
            <a:ext cx="1828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580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lstStyle/>
          <a:p>
            <a:r>
              <a:rPr lang="en-US" dirty="0" smtClean="0"/>
              <a:t>Launching an Assessment</a:t>
            </a:r>
            <a:endParaRPr lang="en-US" dirty="0"/>
          </a:p>
        </p:txBody>
      </p:sp>
      <p:sp>
        <p:nvSpPr>
          <p:cNvPr id="3" name="Content Placeholder 2"/>
          <p:cNvSpPr>
            <a:spLocks noGrp="1"/>
          </p:cNvSpPr>
          <p:nvPr>
            <p:ph idx="1"/>
          </p:nvPr>
        </p:nvSpPr>
        <p:spPr/>
        <p:txBody>
          <a:bodyPr/>
          <a:lstStyle/>
          <a:p>
            <a:r>
              <a:rPr lang="en-US" dirty="0" smtClean="0"/>
              <a:t>Select multiple subtests and click “launch selected”, or</a:t>
            </a:r>
          </a:p>
          <a:p>
            <a:pPr marL="0" indent="0">
              <a:buNone/>
            </a:pPr>
            <a:endParaRPr lang="en-US" dirty="0" smtClean="0"/>
          </a:p>
          <a:p>
            <a:r>
              <a:rPr lang="en-US" dirty="0" smtClean="0"/>
              <a:t>Select an individual subtest and click the “launch” button underneath the header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467" t="20202" r="15101" b="17460"/>
          <a:stretch/>
        </p:blipFill>
        <p:spPr bwMode="auto">
          <a:xfrm>
            <a:off x="2591790" y="4343400"/>
            <a:ext cx="380009" cy="427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3734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Extra Screen after “Launch”</a:t>
            </a:r>
            <a:endParaRPr lang="en-US" dirty="0"/>
          </a:p>
        </p:txBody>
      </p:sp>
      <p:sp>
        <p:nvSpPr>
          <p:cNvPr id="3" name="Content Placeholder 2"/>
          <p:cNvSpPr>
            <a:spLocks noGrp="1"/>
          </p:cNvSpPr>
          <p:nvPr>
            <p:ph idx="1"/>
          </p:nvPr>
        </p:nvSpPr>
        <p:spPr>
          <a:xfrm>
            <a:off x="457200" y="1417637"/>
            <a:ext cx="8229600" cy="4525963"/>
          </a:xfrm>
        </p:spPr>
        <p:txBody>
          <a:bodyPr/>
          <a:lstStyle/>
          <a:p>
            <a:r>
              <a:rPr lang="en-US" dirty="0" smtClean="0"/>
              <a:t>Launch the assessment.</a:t>
            </a:r>
          </a:p>
          <a:p>
            <a:r>
              <a:rPr lang="en-US" dirty="0" smtClean="0"/>
              <a:t>Skip the first screen by clicking “start.”</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743200"/>
            <a:ext cx="5141912" cy="332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0" y="3200400"/>
            <a:ext cx="1981200" cy="2031325"/>
          </a:xfrm>
          <a:prstGeom prst="rect">
            <a:avLst/>
          </a:prstGeom>
          <a:noFill/>
        </p:spPr>
        <p:txBody>
          <a:bodyPr wrap="square" rtlCol="0">
            <a:spAutoFit/>
          </a:bodyPr>
          <a:lstStyle/>
          <a:p>
            <a:pPr algn="ctr"/>
            <a:r>
              <a:rPr lang="en-US" dirty="0" smtClean="0">
                <a:latin typeface="Century Gothic" panose="020B0502020202020204" pitchFamily="34" charset="0"/>
              </a:rPr>
              <a:t>This is a screen you will see in each measure.  Please click “start” to proceed with the assessment.</a:t>
            </a:r>
            <a:endParaRPr lang="en-US" dirty="0">
              <a:latin typeface="Century Gothic" panose="020B0502020202020204" pitchFamily="34" charset="0"/>
            </a:endParaRPr>
          </a:p>
        </p:txBody>
      </p:sp>
    </p:spTree>
    <p:extLst>
      <p:ext uri="{BB962C8B-B14F-4D97-AF65-F5344CB8AC3E}">
        <p14:creationId xmlns:p14="http://schemas.microsoft.com/office/powerpoint/2010/main" val="1787630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Why Do Teachers Assess?</a:t>
            </a:r>
            <a:br>
              <a:rPr lang="en-US" dirty="0" smtClean="0"/>
            </a:br>
            <a:r>
              <a:rPr lang="en-US" dirty="0" smtClean="0"/>
              <a:t>Using Data to Improve Practice</a:t>
            </a:r>
            <a:endParaRPr lang="en-US" dirty="0"/>
          </a:p>
        </p:txBody>
      </p:sp>
      <p:graphicFrame>
        <p:nvGraphicFramePr>
          <p:cNvPr id="12" name="Diagram 11"/>
          <p:cNvGraphicFramePr/>
          <p:nvPr>
            <p:extLst>
              <p:ext uri="{D42A27DB-BD31-4B8C-83A1-F6EECF244321}">
                <p14:modId xmlns:p14="http://schemas.microsoft.com/office/powerpoint/2010/main" val="1118198722"/>
              </p:ext>
            </p:extLst>
          </p:nvPr>
        </p:nvGraphicFramePr>
        <p:xfrm>
          <a:off x="914400" y="1447800"/>
          <a:ext cx="71628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0016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Rapid Letter Naming</a:t>
            </a:r>
            <a:endParaRPr lang="en-US" dirty="0"/>
          </a:p>
        </p:txBody>
      </p:sp>
      <p:sp>
        <p:nvSpPr>
          <p:cNvPr id="18" name="Content Placeholder 2"/>
          <p:cNvSpPr>
            <a:spLocks noGrp="1"/>
          </p:cNvSpPr>
          <p:nvPr>
            <p:ph idx="1"/>
          </p:nvPr>
        </p:nvSpPr>
        <p:spPr>
          <a:xfrm>
            <a:off x="0" y="1524000"/>
            <a:ext cx="8991600" cy="4724400"/>
          </a:xfrm>
        </p:spPr>
        <p:txBody>
          <a:bodyPr>
            <a:normAutofit fontScale="77500" lnSpcReduction="20000"/>
          </a:bodyPr>
          <a:lstStyle/>
          <a:p>
            <a:r>
              <a:rPr lang="en-US" dirty="0" smtClean="0"/>
              <a:t>This assessment is given to evaluate a student’s ability to identify the alphabet.</a:t>
            </a:r>
          </a:p>
          <a:p>
            <a:endParaRPr lang="en-US" dirty="0" smtClean="0"/>
          </a:p>
          <a:p>
            <a:r>
              <a:rPr lang="en-US" dirty="0" smtClean="0"/>
              <a:t>The Rapid Letter Naming assessments are timed assessments.</a:t>
            </a:r>
          </a:p>
          <a:p>
            <a:pPr lvl="1"/>
            <a:r>
              <a:rPr lang="en-US" dirty="0" smtClean="0"/>
              <a:t>The students will be given a total of 60 seconds to respond to the letters that appear on the screen. </a:t>
            </a:r>
          </a:p>
          <a:p>
            <a:pPr lvl="1"/>
            <a:r>
              <a:rPr lang="en-US" dirty="0" smtClean="0"/>
              <a:t>Students must respond within 3 seconds. If 3 seconds elapse without a response it is automatically scored as incorrect.</a:t>
            </a:r>
          </a:p>
          <a:p>
            <a:pPr lvl="1"/>
            <a:r>
              <a:rPr lang="en-US" dirty="0" smtClean="0"/>
              <a:t>When to Record the Response:</a:t>
            </a:r>
          </a:p>
          <a:p>
            <a:pPr lvl="2"/>
            <a:r>
              <a:rPr lang="en-US" dirty="0" smtClean="0"/>
              <a:t>If the child correctly names the letter </a:t>
            </a:r>
          </a:p>
          <a:p>
            <a:pPr lvl="2"/>
            <a:r>
              <a:rPr lang="en-US" dirty="0" smtClean="0"/>
              <a:t>If the child says “I don’t know”</a:t>
            </a:r>
          </a:p>
          <a:p>
            <a:pPr lvl="2"/>
            <a:r>
              <a:rPr lang="en-US" dirty="0" smtClean="0"/>
              <a:t>If the child provides an incorrect response</a:t>
            </a:r>
          </a:p>
        </p:txBody>
      </p:sp>
      <p:sp>
        <p:nvSpPr>
          <p:cNvPr id="4" name="Slide Number Placeholder 3"/>
          <p:cNvSpPr>
            <a:spLocks noGrp="1"/>
          </p:cNvSpPr>
          <p:nvPr>
            <p:ph type="sldNum" sz="quarter" idx="4294967295"/>
          </p:nvPr>
        </p:nvSpPr>
        <p:spPr>
          <a:xfrm>
            <a:off x="8005763" y="6356350"/>
            <a:ext cx="1138237" cy="365125"/>
          </a:xfrm>
          <a:prstGeom prst="rect">
            <a:avLst/>
          </a:prstGeom>
        </p:spPr>
        <p:txBody>
          <a:bodyPr/>
          <a:lstStyle/>
          <a:p>
            <a:fld id="{289E1528-776D-4DA7-A43C-1C1A4024DAA9}" type="slidenum">
              <a:rPr lang="en-US" smtClean="0">
                <a:solidFill>
                  <a:srgbClr val="FFFFFF">
                    <a:tint val="75000"/>
                  </a:srgbClr>
                </a:solidFill>
              </a:rPr>
              <a:pPr/>
              <a:t>20</a:t>
            </a:fld>
            <a:endParaRPr lang="en-US" dirty="0">
              <a:solidFill>
                <a:srgbClr val="FFFFFF">
                  <a:tint val="75000"/>
                </a:srgbClr>
              </a:solidFill>
            </a:endParaRPr>
          </a:p>
        </p:txBody>
      </p:sp>
    </p:spTree>
    <p:extLst>
      <p:ext uri="{BB962C8B-B14F-4D97-AF65-F5344CB8AC3E}">
        <p14:creationId xmlns:p14="http://schemas.microsoft.com/office/powerpoint/2010/main" val="2271529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Introductory Page</a:t>
            </a:r>
            <a:endParaRPr lang="en-US" dirty="0"/>
          </a:p>
        </p:txBody>
      </p:sp>
      <p:sp>
        <p:nvSpPr>
          <p:cNvPr id="4" name="Content Placeholder 3"/>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6248400" cy="4319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781800" y="2557046"/>
            <a:ext cx="2015987" cy="338554"/>
          </a:xfrm>
          <a:prstGeom prst="rect">
            <a:avLst/>
          </a:prstGeom>
          <a:noFill/>
        </p:spPr>
        <p:txBody>
          <a:bodyPr wrap="square" rtlCol="0">
            <a:spAutoFit/>
          </a:bodyPr>
          <a:lstStyle/>
          <a:p>
            <a:r>
              <a:rPr lang="en-US" sz="1600" dirty="0" smtClean="0">
                <a:latin typeface="Century Gothic" panose="020B0502020202020204" pitchFamily="34" charset="0"/>
              </a:rPr>
              <a:t>Initial Instructions</a:t>
            </a:r>
          </a:p>
        </p:txBody>
      </p:sp>
      <p:sp>
        <p:nvSpPr>
          <p:cNvPr id="6" name="TextBox 5"/>
          <p:cNvSpPr txBox="1"/>
          <p:nvPr/>
        </p:nvSpPr>
        <p:spPr>
          <a:xfrm>
            <a:off x="6781800" y="4800600"/>
            <a:ext cx="2015987" cy="830997"/>
          </a:xfrm>
          <a:prstGeom prst="rect">
            <a:avLst/>
          </a:prstGeom>
          <a:noFill/>
        </p:spPr>
        <p:txBody>
          <a:bodyPr wrap="square" rtlCol="0">
            <a:spAutoFit/>
          </a:bodyPr>
          <a:lstStyle/>
          <a:p>
            <a:r>
              <a:rPr lang="en-US" sz="1600" dirty="0" smtClean="0">
                <a:latin typeface="Century Gothic" panose="020B0502020202020204" pitchFamily="34" charset="0"/>
              </a:rPr>
              <a:t>Click “next” to launch timed assessment</a:t>
            </a:r>
          </a:p>
        </p:txBody>
      </p:sp>
      <p:cxnSp>
        <p:nvCxnSpPr>
          <p:cNvPr id="7" name="Straight Arrow Connector 6"/>
          <p:cNvCxnSpPr>
            <a:stCxn id="5" idx="2"/>
          </p:cNvCxnSpPr>
          <p:nvPr/>
        </p:nvCxnSpPr>
        <p:spPr>
          <a:xfrm flipH="1">
            <a:off x="5410201" y="2895600"/>
            <a:ext cx="2379593"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629400" y="5631597"/>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717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Sample Stimulus</a:t>
            </a:r>
            <a:endParaRPr lang="en-US" dirty="0"/>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9621"/>
            <a:ext cx="5029200" cy="3456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562600" y="1495484"/>
            <a:ext cx="3276600" cy="4278094"/>
          </a:xfrm>
          <a:prstGeom prst="rect">
            <a:avLst/>
          </a:prstGeom>
          <a:noFill/>
        </p:spPr>
        <p:txBody>
          <a:bodyPr wrap="square" rtlCol="0">
            <a:spAutoFit/>
          </a:bodyPr>
          <a:lstStyle/>
          <a:p>
            <a:endParaRPr lang="en-US" sz="1600" dirty="0" smtClean="0">
              <a:latin typeface="Century Gothic" panose="020B0502020202020204" pitchFamily="34" charset="0"/>
            </a:endParaRPr>
          </a:p>
          <a:p>
            <a:pPr marL="285750" indent="-285750">
              <a:buFont typeface="Arial" panose="020B0604020202020204" pitchFamily="34" charset="0"/>
              <a:buChar char="•"/>
            </a:pPr>
            <a:r>
              <a:rPr lang="en-US" sz="1600" dirty="0">
                <a:latin typeface="Century Gothic" panose="020B0502020202020204" pitchFamily="34" charset="0"/>
              </a:rPr>
              <a:t>Each item is timed - Students have 3 seconds to respond, Teacher has 1 second to key the </a:t>
            </a:r>
            <a:r>
              <a:rPr lang="en-US" sz="1600" dirty="0" smtClean="0">
                <a:latin typeface="Century Gothic" panose="020B0502020202020204" pitchFamily="34" charset="0"/>
              </a:rPr>
              <a:t>response</a:t>
            </a:r>
          </a:p>
          <a:p>
            <a:endParaRPr lang="en-US" sz="1600" dirty="0">
              <a:latin typeface="Century Gothic" panose="020B0502020202020204" pitchFamily="34" charset="0"/>
            </a:endParaRPr>
          </a:p>
          <a:p>
            <a:r>
              <a:rPr lang="en-US" sz="1600" u="sng" dirty="0" smtClean="0">
                <a:latin typeface="Century Gothic" panose="020B0502020202020204" pitchFamily="34" charset="0"/>
              </a:rPr>
              <a:t>Scoring Procedures:</a:t>
            </a:r>
          </a:p>
          <a:p>
            <a:pPr marL="285750" indent="-285750">
              <a:buFont typeface="Arial" panose="020B0604020202020204" pitchFamily="34" charset="0"/>
              <a:buChar char="•"/>
            </a:pPr>
            <a:r>
              <a:rPr lang="en-US" sz="1600" dirty="0" smtClean="0">
                <a:latin typeface="Century Gothic" panose="020B0502020202020204" pitchFamily="34" charset="0"/>
              </a:rPr>
              <a:t>Click </a:t>
            </a:r>
            <a:r>
              <a:rPr lang="en-US" sz="1600" b="1" dirty="0" smtClean="0">
                <a:solidFill>
                  <a:srgbClr val="00B0F0"/>
                </a:solidFill>
                <a:latin typeface="Century Gothic" panose="020B0502020202020204" pitchFamily="34" charset="0"/>
              </a:rPr>
              <a:t>blue</a:t>
            </a:r>
            <a:r>
              <a:rPr lang="en-US" sz="1600" dirty="0" smtClean="0">
                <a:latin typeface="Century Gothic" panose="020B0502020202020204" pitchFamily="34" charset="0"/>
              </a:rPr>
              <a:t> if the student gave the </a:t>
            </a:r>
            <a:r>
              <a:rPr lang="en-US" sz="1600" b="1" dirty="0" smtClean="0">
                <a:latin typeface="Century Gothic" panose="020B0502020202020204" pitchFamily="34" charset="0"/>
              </a:rPr>
              <a:t>incorrect</a:t>
            </a:r>
            <a:r>
              <a:rPr lang="en-US" sz="1600" dirty="0" smtClean="0">
                <a:latin typeface="Century Gothic" panose="020B0502020202020204" pitchFamily="34" charset="0"/>
              </a:rPr>
              <a:t> response.</a:t>
            </a:r>
          </a:p>
          <a:p>
            <a:endParaRPr lang="en-US" sz="1600" dirty="0" smtClean="0">
              <a:latin typeface="Century Gothic" panose="020B0502020202020204" pitchFamily="34" charset="0"/>
            </a:endParaRPr>
          </a:p>
          <a:p>
            <a:pPr marL="285750" indent="-285750">
              <a:buFont typeface="Arial" panose="020B0604020202020204" pitchFamily="34" charset="0"/>
              <a:buChar char="•"/>
            </a:pPr>
            <a:r>
              <a:rPr lang="en-US" sz="1600" dirty="0" smtClean="0">
                <a:latin typeface="Century Gothic" panose="020B0502020202020204" pitchFamily="34" charset="0"/>
              </a:rPr>
              <a:t>Click </a:t>
            </a:r>
            <a:r>
              <a:rPr lang="en-US" sz="1600" b="1" dirty="0" smtClean="0">
                <a:solidFill>
                  <a:srgbClr val="B93ECE"/>
                </a:solidFill>
                <a:latin typeface="Century Gothic" panose="020B0502020202020204" pitchFamily="34" charset="0"/>
              </a:rPr>
              <a:t>purple</a:t>
            </a:r>
            <a:r>
              <a:rPr lang="en-US" sz="1600" dirty="0" smtClean="0">
                <a:latin typeface="Century Gothic" panose="020B0502020202020204" pitchFamily="34" charset="0"/>
              </a:rPr>
              <a:t> if the student gave the </a:t>
            </a:r>
            <a:r>
              <a:rPr lang="en-US" sz="1600" b="1" dirty="0" smtClean="0">
                <a:latin typeface="Century Gothic" panose="020B0502020202020204" pitchFamily="34" charset="0"/>
              </a:rPr>
              <a:t>correct</a:t>
            </a:r>
            <a:r>
              <a:rPr lang="en-US" sz="1600" dirty="0" smtClean="0">
                <a:latin typeface="Century Gothic" panose="020B0502020202020204" pitchFamily="34" charset="0"/>
              </a:rPr>
              <a:t> response.</a:t>
            </a:r>
          </a:p>
          <a:p>
            <a:pPr marL="285750" indent="-285750">
              <a:buFont typeface="Arial" panose="020B0604020202020204" pitchFamily="34" charset="0"/>
              <a:buChar char="•"/>
            </a:pPr>
            <a:endParaRPr lang="en-US" sz="1600" dirty="0">
              <a:latin typeface="Century Gothic" panose="020B0502020202020204" pitchFamily="34" charset="0"/>
            </a:endParaRPr>
          </a:p>
          <a:p>
            <a:pPr marL="285750" indent="-285750">
              <a:buFont typeface="Arial" panose="020B0604020202020204" pitchFamily="34" charset="0"/>
              <a:buChar char="•"/>
            </a:pPr>
            <a:r>
              <a:rPr lang="en-US" sz="1600" dirty="0" smtClean="0">
                <a:latin typeface="Century Gothic" panose="020B0502020202020204" pitchFamily="34" charset="0"/>
              </a:rPr>
              <a:t>Quick Key: </a:t>
            </a:r>
          </a:p>
          <a:p>
            <a:r>
              <a:rPr lang="en-US" sz="1600" dirty="0" smtClean="0">
                <a:latin typeface="Century Gothic" panose="020B0502020202020204" pitchFamily="34" charset="0"/>
              </a:rPr>
              <a:t>Left Arrow- Incorrect Response</a:t>
            </a:r>
          </a:p>
          <a:p>
            <a:r>
              <a:rPr lang="en-US" sz="1600" dirty="0" smtClean="0">
                <a:latin typeface="Century Gothic" panose="020B0502020202020204" pitchFamily="34" charset="0"/>
              </a:rPr>
              <a:t>Right Arrow – Correct Response</a:t>
            </a:r>
          </a:p>
        </p:txBody>
      </p:sp>
    </p:spTree>
    <p:extLst>
      <p:ext uri="{BB962C8B-B14F-4D97-AF65-F5344CB8AC3E}">
        <p14:creationId xmlns:p14="http://schemas.microsoft.com/office/powerpoint/2010/main" val="3830731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Closing Screen for Students</a:t>
            </a:r>
            <a:endParaRPr lang="en-US" dirty="0"/>
          </a:p>
        </p:txBody>
      </p:sp>
      <p:sp>
        <p:nvSpPr>
          <p:cNvPr id="5" name="Content Placeholder 4"/>
          <p:cNvSpPr>
            <a:spLocks noGrp="1"/>
          </p:cNvSpPr>
          <p:nvPr>
            <p:ph idx="1"/>
          </p:nvPr>
        </p:nvSpPr>
        <p:spPr/>
        <p:txBody>
          <a:bodyPr/>
          <a:lstStyle/>
          <a:p>
            <a:endParaRPr lang="en-US"/>
          </a:p>
        </p:txBody>
      </p:sp>
      <p:pic>
        <p:nvPicPr>
          <p:cNvPr id="4" name="Picture 2" descr="C:\Users\amarlow\Desktop\Pi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6886575" cy="4732511"/>
          </a:xfrm>
          <a:prstGeom prst="rect">
            <a:avLst/>
          </a:prstGeom>
          <a:noFill/>
          <a:extLst>
            <a:ext uri="{909E8E84-426E-40DD-AFC4-6F175D3DCCD1}">
              <a14:hiddenFill xmlns:a14="http://schemas.microsoft.com/office/drawing/2010/main">
                <a:solidFill>
                  <a:srgbClr val="FFFFFF"/>
                </a:solidFill>
              </a14:hiddenFill>
            </a:ext>
          </a:extLst>
        </p:spPr>
      </p:pic>
      <p:pic>
        <p:nvPicPr>
          <p:cNvPr id="28675" name="Picture 3" descr="\\uthsch-nas\devped\Shared_drives\TSR\TSR_Staff\Communications\CIRCLE ASSESSMENT ONLINE\CHARACTERS\COA-ENDSCREEN-ART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285" y="1440576"/>
            <a:ext cx="5232004" cy="465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07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943" y="1469694"/>
            <a:ext cx="6019800" cy="446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mtClean="0"/>
              <a:t>Results Screen</a:t>
            </a:r>
            <a:endParaRPr lang="en-US" dirty="0"/>
          </a:p>
        </p:txBody>
      </p:sp>
      <p:cxnSp>
        <p:nvCxnSpPr>
          <p:cNvPr id="4" name="Straight Arrow Connector 3"/>
          <p:cNvCxnSpPr/>
          <p:nvPr/>
        </p:nvCxnSpPr>
        <p:spPr>
          <a:xfrm flipV="1">
            <a:off x="2057400" y="1792414"/>
            <a:ext cx="2819400" cy="704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8600" y="1469694"/>
            <a:ext cx="1752600" cy="338554"/>
          </a:xfrm>
          <a:prstGeom prst="rect">
            <a:avLst/>
          </a:prstGeom>
          <a:noFill/>
        </p:spPr>
        <p:txBody>
          <a:bodyPr wrap="square" rtlCol="0">
            <a:spAutoFit/>
          </a:bodyPr>
          <a:lstStyle/>
          <a:p>
            <a:pPr algn="ctr"/>
            <a:r>
              <a:rPr lang="en-US" sz="1600" b="1" dirty="0" smtClean="0">
                <a:latin typeface="Century Gothic" panose="020B0502020202020204" pitchFamily="34" charset="0"/>
              </a:rPr>
              <a:t>Student Score</a:t>
            </a:r>
            <a:endParaRPr lang="en-US" sz="1600" b="1" dirty="0">
              <a:latin typeface="Century Gothic" panose="020B0502020202020204" pitchFamily="34" charset="0"/>
            </a:endParaRPr>
          </a:p>
        </p:txBody>
      </p:sp>
      <p:cxnSp>
        <p:nvCxnSpPr>
          <p:cNvPr id="13" name="Straight Arrow Connector 12"/>
          <p:cNvCxnSpPr/>
          <p:nvPr/>
        </p:nvCxnSpPr>
        <p:spPr>
          <a:xfrm flipV="1">
            <a:off x="2183574" y="2057400"/>
            <a:ext cx="1169225" cy="3465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00" y="1988403"/>
            <a:ext cx="2354778" cy="830997"/>
          </a:xfrm>
          <a:prstGeom prst="rect">
            <a:avLst/>
          </a:prstGeom>
          <a:noFill/>
        </p:spPr>
        <p:txBody>
          <a:bodyPr wrap="square" rtlCol="0">
            <a:spAutoFit/>
          </a:bodyPr>
          <a:lstStyle/>
          <a:p>
            <a:pPr algn="ctr"/>
            <a:r>
              <a:rPr lang="en-US" sz="1600" dirty="0" smtClean="0">
                <a:latin typeface="Century Gothic" panose="020B0502020202020204" pitchFamily="34" charset="0"/>
              </a:rPr>
              <a:t>Link to </a:t>
            </a:r>
            <a:r>
              <a:rPr lang="en-US" sz="1600" b="1" dirty="0">
                <a:latin typeface="Century Gothic" panose="020B0502020202020204" pitchFamily="34" charset="0"/>
              </a:rPr>
              <a:t>i</a:t>
            </a:r>
            <a:r>
              <a:rPr lang="en-US" sz="1600" b="1" dirty="0" smtClean="0">
                <a:latin typeface="Century Gothic" panose="020B0502020202020204" pitchFamily="34" charset="0"/>
              </a:rPr>
              <a:t>nvalidate </a:t>
            </a:r>
            <a:r>
              <a:rPr lang="en-US" sz="1600" dirty="0" smtClean="0">
                <a:latin typeface="Century Gothic" panose="020B0502020202020204" pitchFamily="34" charset="0"/>
              </a:rPr>
              <a:t>results if a scoring error was made</a:t>
            </a:r>
            <a:endParaRPr lang="en-US" sz="1600" dirty="0">
              <a:latin typeface="Century Gothic" panose="020B0502020202020204" pitchFamily="34" charset="0"/>
            </a:endParaRPr>
          </a:p>
        </p:txBody>
      </p:sp>
      <p:cxnSp>
        <p:nvCxnSpPr>
          <p:cNvPr id="19" name="Straight Arrow Connector 18"/>
          <p:cNvCxnSpPr/>
          <p:nvPr/>
        </p:nvCxnSpPr>
        <p:spPr>
          <a:xfrm>
            <a:off x="1522021" y="5544786"/>
            <a:ext cx="5983679" cy="940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28600" y="4572000"/>
            <a:ext cx="2126178" cy="830997"/>
          </a:xfrm>
          <a:prstGeom prst="rect">
            <a:avLst/>
          </a:prstGeom>
          <a:noFill/>
        </p:spPr>
        <p:txBody>
          <a:bodyPr wrap="square" rtlCol="0">
            <a:spAutoFit/>
          </a:bodyPr>
          <a:lstStyle/>
          <a:p>
            <a:pPr algn="ctr"/>
            <a:r>
              <a:rPr lang="en-US" sz="1600" dirty="0" smtClean="0">
                <a:latin typeface="Century Gothic" panose="020B0502020202020204" pitchFamily="34" charset="0"/>
              </a:rPr>
              <a:t>Click </a:t>
            </a:r>
            <a:r>
              <a:rPr lang="en-US" sz="1600" b="1" dirty="0" smtClean="0">
                <a:latin typeface="Century Gothic" panose="020B0502020202020204" pitchFamily="34" charset="0"/>
              </a:rPr>
              <a:t>“done” </a:t>
            </a:r>
            <a:r>
              <a:rPr lang="en-US" sz="1600" dirty="0" smtClean="0">
                <a:latin typeface="Century Gothic" panose="020B0502020202020204" pitchFamily="34" charset="0"/>
              </a:rPr>
              <a:t>when you are finished reviewing results</a:t>
            </a:r>
            <a:endParaRPr lang="en-US" sz="1600" dirty="0">
              <a:latin typeface="Century Gothic" panose="020B0502020202020204" pitchFamily="34" charset="0"/>
            </a:endParaRPr>
          </a:p>
        </p:txBody>
      </p:sp>
      <p:cxnSp>
        <p:nvCxnSpPr>
          <p:cNvPr id="27" name="Straight Arrow Connector 26"/>
          <p:cNvCxnSpPr/>
          <p:nvPr/>
        </p:nvCxnSpPr>
        <p:spPr>
          <a:xfrm flipV="1">
            <a:off x="1828800" y="3667663"/>
            <a:ext cx="939386" cy="294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0" y="2971800"/>
            <a:ext cx="2354778" cy="1077218"/>
          </a:xfrm>
          <a:prstGeom prst="rect">
            <a:avLst/>
          </a:prstGeom>
          <a:noFill/>
        </p:spPr>
        <p:txBody>
          <a:bodyPr wrap="square" rtlCol="0">
            <a:spAutoFit/>
          </a:bodyPr>
          <a:lstStyle/>
          <a:p>
            <a:pPr algn="ctr"/>
            <a:r>
              <a:rPr lang="en-US" sz="1600" dirty="0" smtClean="0">
                <a:latin typeface="Century Gothic" panose="020B0502020202020204" pitchFamily="34" charset="0"/>
              </a:rPr>
              <a:t>Individual responses that are color coded based on the child’s answer</a:t>
            </a:r>
            <a:endParaRPr lang="en-US" sz="1600" dirty="0">
              <a:latin typeface="Century Gothic" panose="020B0502020202020204" pitchFamily="34" charset="0"/>
            </a:endParaRPr>
          </a:p>
        </p:txBody>
      </p:sp>
    </p:spTree>
    <p:extLst>
      <p:ext uri="{BB962C8B-B14F-4D97-AF65-F5344CB8AC3E}">
        <p14:creationId xmlns:p14="http://schemas.microsoft.com/office/powerpoint/2010/main" val="27690085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Invalidating an Assessment</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836" y="1676400"/>
            <a:ext cx="5638802" cy="4202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924111"/>
            <a:ext cx="2971800" cy="21473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4" name="Straight Arrow Connector 3"/>
          <p:cNvCxnSpPr/>
          <p:nvPr/>
        </p:nvCxnSpPr>
        <p:spPr>
          <a:xfrm flipV="1">
            <a:off x="2514600" y="2362200"/>
            <a:ext cx="8763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52400" y="2133600"/>
            <a:ext cx="2722417" cy="2862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entury Gothic" panose="020B0502020202020204" pitchFamily="34" charset="0"/>
              </a:rPr>
              <a:t>Only invalidate an assessment if a scoring error was made by the teacher.</a:t>
            </a:r>
          </a:p>
          <a:p>
            <a:endParaRPr lang="en-US" dirty="0" smtClean="0">
              <a:latin typeface="Century Gothic" panose="020B0502020202020204" pitchFamily="34" charset="0"/>
            </a:endParaRPr>
          </a:p>
          <a:p>
            <a:pPr marL="285750" indent="-285750">
              <a:buFont typeface="Arial" panose="020B0604020202020204" pitchFamily="34" charset="0"/>
              <a:buChar char="•"/>
            </a:pPr>
            <a:r>
              <a:rPr lang="en-US" dirty="0" smtClean="0">
                <a:latin typeface="Century Gothic" panose="020B0502020202020204" pitchFamily="34" charset="0"/>
              </a:rPr>
              <a:t>Do not reassess the child for several days to avoid “practice” effect.</a:t>
            </a:r>
            <a:endParaRPr lang="en-US" dirty="0">
              <a:latin typeface="Century Gothic" panose="020B0502020202020204" pitchFamily="34" charset="0"/>
            </a:endParaRPr>
          </a:p>
        </p:txBody>
      </p:sp>
    </p:spTree>
    <p:extLst>
      <p:ext uri="{BB962C8B-B14F-4D97-AF65-F5344CB8AC3E}">
        <p14:creationId xmlns:p14="http://schemas.microsoft.com/office/powerpoint/2010/main" val="42884163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Rapid Vocabulary Naming</a:t>
            </a:r>
            <a:endParaRPr lang="en-US" dirty="0"/>
          </a:p>
        </p:txBody>
      </p:sp>
      <p:sp>
        <p:nvSpPr>
          <p:cNvPr id="18" name="Content Placeholder 2"/>
          <p:cNvSpPr>
            <a:spLocks noGrp="1"/>
          </p:cNvSpPr>
          <p:nvPr>
            <p:ph idx="1"/>
          </p:nvPr>
        </p:nvSpPr>
        <p:spPr/>
        <p:txBody>
          <a:bodyPr>
            <a:normAutofit fontScale="77500" lnSpcReduction="20000"/>
          </a:bodyPr>
          <a:lstStyle/>
          <a:p>
            <a:r>
              <a:rPr lang="en-US" dirty="0" smtClean="0"/>
              <a:t>These assessments are given to evaluate a student’s ability to identify vocabulary.</a:t>
            </a:r>
          </a:p>
          <a:p>
            <a:r>
              <a:rPr lang="en-US" dirty="0" smtClean="0"/>
              <a:t>The Rapid Vocabulary assessments are timed assessments.</a:t>
            </a:r>
          </a:p>
          <a:p>
            <a:pPr lvl="1"/>
            <a:r>
              <a:rPr lang="en-US" dirty="0" smtClean="0"/>
              <a:t>The students will be given a total of 60 seconds to respond to the pictures that appear on the screen. </a:t>
            </a:r>
          </a:p>
          <a:p>
            <a:pPr lvl="1"/>
            <a:r>
              <a:rPr lang="en-US" dirty="0" smtClean="0"/>
              <a:t>Students must respond within 3 seconds. If 3 seconds elapse without a response it is automatically scored as incorrect.</a:t>
            </a:r>
          </a:p>
          <a:p>
            <a:pPr lvl="1"/>
            <a:r>
              <a:rPr lang="en-US" dirty="0" smtClean="0"/>
              <a:t>When to Record the Response:</a:t>
            </a:r>
          </a:p>
          <a:p>
            <a:pPr lvl="2"/>
            <a:r>
              <a:rPr lang="en-US" dirty="0" smtClean="0"/>
              <a:t>If the child correctly names the picture</a:t>
            </a:r>
          </a:p>
          <a:p>
            <a:pPr lvl="2"/>
            <a:r>
              <a:rPr lang="en-US" dirty="0" smtClean="0"/>
              <a:t>If the child says “I don’t know”</a:t>
            </a:r>
          </a:p>
          <a:p>
            <a:pPr lvl="2"/>
            <a:r>
              <a:rPr lang="en-US" dirty="0" smtClean="0"/>
              <a:t>If the child provides an incorrect response</a:t>
            </a:r>
          </a:p>
          <a:p>
            <a:pPr lvl="1"/>
            <a:endParaRPr lang="en-US" dirty="0" smtClean="0"/>
          </a:p>
        </p:txBody>
      </p:sp>
      <p:sp>
        <p:nvSpPr>
          <p:cNvPr id="4" name="Slide Number Placeholder 3"/>
          <p:cNvSpPr>
            <a:spLocks noGrp="1"/>
          </p:cNvSpPr>
          <p:nvPr>
            <p:ph type="sldNum" sz="quarter" idx="4294967295"/>
          </p:nvPr>
        </p:nvSpPr>
        <p:spPr>
          <a:xfrm>
            <a:off x="8005763" y="6356350"/>
            <a:ext cx="1138237" cy="365125"/>
          </a:xfrm>
          <a:prstGeom prst="rect">
            <a:avLst/>
          </a:prstGeom>
        </p:spPr>
        <p:txBody>
          <a:bodyPr/>
          <a:lstStyle/>
          <a:p>
            <a:fld id="{289E1528-776D-4DA7-A43C-1C1A4024DAA9}" type="slidenum">
              <a:rPr lang="en-US" smtClean="0">
                <a:solidFill>
                  <a:srgbClr val="FFFFFF">
                    <a:tint val="75000"/>
                  </a:srgbClr>
                </a:solidFill>
              </a:rPr>
              <a:pPr/>
              <a:t>26</a:t>
            </a:fld>
            <a:endParaRPr lang="en-US" dirty="0">
              <a:solidFill>
                <a:srgbClr val="FFFFFF">
                  <a:tint val="75000"/>
                </a:srgbClr>
              </a:solidFill>
            </a:endParaRPr>
          </a:p>
        </p:txBody>
      </p:sp>
    </p:spTree>
    <p:extLst>
      <p:ext uri="{BB962C8B-B14F-4D97-AF65-F5344CB8AC3E}">
        <p14:creationId xmlns:p14="http://schemas.microsoft.com/office/powerpoint/2010/main" val="1634442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64" y="1752600"/>
            <a:ext cx="5986636" cy="413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mtClean="0"/>
              <a:t>Introductory Screen</a:t>
            </a:r>
            <a:endParaRPr lang="en-US" dirty="0"/>
          </a:p>
        </p:txBody>
      </p:sp>
      <p:cxnSp>
        <p:nvCxnSpPr>
          <p:cNvPr id="6" name="Straight Arrow Connector 5"/>
          <p:cNvCxnSpPr/>
          <p:nvPr/>
        </p:nvCxnSpPr>
        <p:spPr>
          <a:xfrm flipH="1">
            <a:off x="5849822" y="2971800"/>
            <a:ext cx="14097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06340" y="2557046"/>
            <a:ext cx="2015987" cy="338554"/>
          </a:xfrm>
          <a:prstGeom prst="rect">
            <a:avLst/>
          </a:prstGeom>
          <a:noFill/>
        </p:spPr>
        <p:txBody>
          <a:bodyPr wrap="square" rtlCol="0">
            <a:spAutoFit/>
          </a:bodyPr>
          <a:lstStyle/>
          <a:p>
            <a:r>
              <a:rPr lang="en-US" sz="1600" dirty="0" smtClean="0">
                <a:latin typeface="Century Gothic" panose="020B0502020202020204" pitchFamily="34" charset="0"/>
              </a:rPr>
              <a:t>Initial Instructions</a:t>
            </a:r>
          </a:p>
        </p:txBody>
      </p:sp>
      <p:sp>
        <p:nvSpPr>
          <p:cNvPr id="9" name="TextBox 8"/>
          <p:cNvSpPr txBox="1"/>
          <p:nvPr/>
        </p:nvSpPr>
        <p:spPr>
          <a:xfrm>
            <a:off x="6899413" y="4419600"/>
            <a:ext cx="2015987" cy="1077218"/>
          </a:xfrm>
          <a:prstGeom prst="rect">
            <a:avLst/>
          </a:prstGeom>
          <a:noFill/>
        </p:spPr>
        <p:txBody>
          <a:bodyPr wrap="square" rtlCol="0">
            <a:spAutoFit/>
          </a:bodyPr>
          <a:lstStyle/>
          <a:p>
            <a:r>
              <a:rPr lang="en-US" sz="1600" dirty="0" smtClean="0">
                <a:latin typeface="Century Gothic" panose="020B0502020202020204" pitchFamily="34" charset="0"/>
              </a:rPr>
              <a:t>Click </a:t>
            </a:r>
            <a:r>
              <a:rPr lang="en-US" sz="1600" b="1" dirty="0" smtClean="0">
                <a:latin typeface="Century Gothic" panose="020B0502020202020204" pitchFamily="34" charset="0"/>
              </a:rPr>
              <a:t>“next” </a:t>
            </a:r>
            <a:r>
              <a:rPr lang="en-US" sz="1600" dirty="0" smtClean="0">
                <a:latin typeface="Century Gothic" panose="020B0502020202020204" pitchFamily="34" charset="0"/>
              </a:rPr>
              <a:t>to launch the untimed sample items</a:t>
            </a:r>
          </a:p>
        </p:txBody>
      </p:sp>
      <p:cxnSp>
        <p:nvCxnSpPr>
          <p:cNvPr id="11" name="Straight Arrow Connector 10"/>
          <p:cNvCxnSpPr/>
          <p:nvPr/>
        </p:nvCxnSpPr>
        <p:spPr>
          <a:xfrm flipH="1">
            <a:off x="5877272" y="5109749"/>
            <a:ext cx="966614" cy="2233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2640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Warm-up Items</a:t>
            </a:r>
            <a:endParaRPr lang="en-US" dirty="0"/>
          </a:p>
        </p:txBody>
      </p:sp>
      <p:sp>
        <p:nvSpPr>
          <p:cNvPr id="7" name="Content Placeholder 1"/>
          <p:cNvSpPr>
            <a:spLocks noGrp="1"/>
          </p:cNvSpPr>
          <p:nvPr>
            <p:ph idx="1"/>
          </p:nvPr>
        </p:nvSpPr>
        <p:spPr>
          <a:xfrm>
            <a:off x="-228600" y="5029200"/>
            <a:ext cx="8229600" cy="4525963"/>
          </a:xfrm>
        </p:spPr>
        <p:txBody>
          <a:bodyPr>
            <a:normAutofit/>
          </a:bodyPr>
          <a:lstStyle/>
          <a:p>
            <a:r>
              <a:rPr lang="en-US" sz="1400" dirty="0" smtClean="0"/>
              <a:t>Give feedback for both practice items:</a:t>
            </a:r>
          </a:p>
          <a:p>
            <a:pPr lvl="1"/>
            <a:r>
              <a:rPr lang="en-US" sz="1400" dirty="0" smtClean="0"/>
              <a:t>Correct response: “Good job.” </a:t>
            </a:r>
          </a:p>
          <a:p>
            <a:pPr lvl="1"/>
            <a:r>
              <a:rPr lang="en-US" sz="1400" dirty="0" smtClean="0"/>
              <a:t>Incorrect response: “That was a good try, but this is a ball. Let’s try some more. You say ‘ball.’ </a:t>
            </a:r>
          </a:p>
        </p:txBody>
      </p:sp>
      <p:pic>
        <p:nvPicPr>
          <p:cNvPr id="6" name="Picture 5" descr="Screen Shot 2014-09-21 at 6.30.34 PM.png"/>
          <p:cNvPicPr>
            <a:picLocks noChangeAspect="1"/>
          </p:cNvPicPr>
          <p:nvPr/>
        </p:nvPicPr>
        <p:blipFill rotWithShape="1">
          <a:blip r:embed="rId3" cstate="print">
            <a:extLst>
              <a:ext uri="{28A0092B-C50C-407E-A947-70E740481C1C}">
                <a14:useLocalDpi xmlns:a14="http://schemas.microsoft.com/office/drawing/2010/main" val="0"/>
              </a:ext>
            </a:extLst>
          </a:blip>
          <a:srcRect r="943" b="2288"/>
          <a:stretch/>
        </p:blipFill>
        <p:spPr>
          <a:xfrm>
            <a:off x="457200" y="1524000"/>
            <a:ext cx="4572000" cy="3081774"/>
          </a:xfrm>
          <a:prstGeom prst="rect">
            <a:avLst/>
          </a:prstGeom>
        </p:spPr>
      </p:pic>
      <p:sp>
        <p:nvSpPr>
          <p:cNvPr id="5" name="TextBox 4"/>
          <p:cNvSpPr txBox="1"/>
          <p:nvPr/>
        </p:nvSpPr>
        <p:spPr>
          <a:xfrm>
            <a:off x="5257800" y="1143000"/>
            <a:ext cx="3733800" cy="4801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entury Gothic" panose="020B0502020202020204" pitchFamily="34" charset="0"/>
              </a:rPr>
              <a:t>2 untimed warm-up items prior to the start of the timed assessment.</a:t>
            </a:r>
          </a:p>
          <a:p>
            <a:endParaRPr lang="en-US" dirty="0" smtClean="0">
              <a:latin typeface="Century Gothic" panose="020B0502020202020204" pitchFamily="34" charset="0"/>
            </a:endParaRPr>
          </a:p>
          <a:p>
            <a:pPr marL="285750" indent="-285750">
              <a:buFont typeface="Arial" panose="020B0604020202020204" pitchFamily="34" charset="0"/>
              <a:buChar char="•"/>
            </a:pPr>
            <a:r>
              <a:rPr lang="en-US" dirty="0" smtClean="0">
                <a:latin typeface="Century Gothic" panose="020B0502020202020204" pitchFamily="34" charset="0"/>
              </a:rPr>
              <a:t>Click </a:t>
            </a:r>
            <a:r>
              <a:rPr lang="en-US" b="1" dirty="0" smtClean="0">
                <a:solidFill>
                  <a:srgbClr val="00B0F0"/>
                </a:solidFill>
                <a:latin typeface="Century Gothic" panose="020B0502020202020204" pitchFamily="34" charset="0"/>
              </a:rPr>
              <a:t>blue</a:t>
            </a:r>
            <a:r>
              <a:rPr lang="en-US" dirty="0" smtClean="0">
                <a:latin typeface="Century Gothic" panose="020B0502020202020204" pitchFamily="34" charset="0"/>
              </a:rPr>
              <a:t> if the student gave the </a:t>
            </a:r>
            <a:r>
              <a:rPr lang="en-US" b="1" dirty="0" smtClean="0">
                <a:latin typeface="Century Gothic" panose="020B0502020202020204" pitchFamily="34" charset="0"/>
              </a:rPr>
              <a:t>incorrect </a:t>
            </a:r>
            <a:r>
              <a:rPr lang="en-US" dirty="0" smtClean="0">
                <a:latin typeface="Century Gothic" panose="020B0502020202020204" pitchFamily="34" charset="0"/>
              </a:rPr>
              <a:t>response.</a:t>
            </a:r>
          </a:p>
          <a:p>
            <a:endParaRPr lang="en-US" dirty="0" smtClean="0">
              <a:latin typeface="Century Gothic" panose="020B0502020202020204" pitchFamily="34" charset="0"/>
            </a:endParaRPr>
          </a:p>
          <a:p>
            <a:pPr marL="285750" indent="-285750">
              <a:buFont typeface="Arial" panose="020B0604020202020204" pitchFamily="34" charset="0"/>
              <a:buChar char="•"/>
            </a:pPr>
            <a:r>
              <a:rPr lang="en-US" dirty="0" smtClean="0">
                <a:latin typeface="Century Gothic" panose="020B0502020202020204" pitchFamily="34" charset="0"/>
              </a:rPr>
              <a:t>Click </a:t>
            </a:r>
            <a:r>
              <a:rPr lang="en-US" b="1" dirty="0" smtClean="0">
                <a:solidFill>
                  <a:srgbClr val="B93ECE"/>
                </a:solidFill>
                <a:latin typeface="Century Gothic" panose="020B0502020202020204" pitchFamily="34" charset="0"/>
              </a:rPr>
              <a:t>purple</a:t>
            </a:r>
            <a:r>
              <a:rPr lang="en-US" dirty="0" smtClean="0">
                <a:latin typeface="Century Gothic" panose="020B0502020202020204" pitchFamily="34" charset="0"/>
              </a:rPr>
              <a:t> if the student gave the</a:t>
            </a:r>
            <a:r>
              <a:rPr lang="en-US" b="1" dirty="0" smtClean="0">
                <a:latin typeface="Century Gothic" panose="020B0502020202020204" pitchFamily="34" charset="0"/>
              </a:rPr>
              <a:t> correct </a:t>
            </a:r>
            <a:r>
              <a:rPr lang="en-US" dirty="0" smtClean="0">
                <a:latin typeface="Century Gothic" panose="020B0502020202020204" pitchFamily="34" charset="0"/>
              </a:rPr>
              <a:t>response.</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Quick Key: </a:t>
            </a:r>
          </a:p>
          <a:p>
            <a:r>
              <a:rPr lang="en-US" dirty="0">
                <a:latin typeface="Century Gothic" panose="020B0502020202020204" pitchFamily="34" charset="0"/>
              </a:rPr>
              <a:t>Left Arrow- Incorrect Response</a:t>
            </a:r>
          </a:p>
          <a:p>
            <a:r>
              <a:rPr lang="en-US" dirty="0">
                <a:latin typeface="Century Gothic" panose="020B0502020202020204" pitchFamily="34" charset="0"/>
              </a:rPr>
              <a:t>Right Arrow – Correct </a:t>
            </a:r>
            <a:r>
              <a:rPr lang="en-US" dirty="0" smtClean="0">
                <a:latin typeface="Century Gothic" panose="020B0502020202020204" pitchFamily="34" charset="0"/>
              </a:rPr>
              <a:t>Response</a:t>
            </a:r>
          </a:p>
          <a:p>
            <a:r>
              <a:rPr lang="en-US" dirty="0">
                <a:latin typeface="Century Gothic" panose="020B0502020202020204" pitchFamily="34" charset="0"/>
              </a:rPr>
              <a:t>	</a:t>
            </a:r>
            <a:r>
              <a:rPr lang="en-US" dirty="0" smtClean="0">
                <a:latin typeface="Century Gothic" panose="020B0502020202020204" pitchFamily="34" charset="0"/>
              </a:rPr>
              <a:t>	</a:t>
            </a:r>
          </a:p>
          <a:p>
            <a:r>
              <a:rPr lang="en-US" dirty="0">
                <a:latin typeface="Century Gothic" panose="020B0502020202020204" pitchFamily="34" charset="0"/>
              </a:rPr>
              <a:t>	</a:t>
            </a:r>
            <a:r>
              <a:rPr lang="en-US" dirty="0" smtClean="0">
                <a:latin typeface="Century Gothic" panose="020B0502020202020204" pitchFamily="34" charset="0"/>
              </a:rPr>
              <a:t> </a:t>
            </a:r>
            <a:r>
              <a:rPr lang="en-US" b="1" dirty="0" smtClean="0">
                <a:latin typeface="Century Gothic" panose="020B0502020202020204" pitchFamily="34" charset="0"/>
              </a:rPr>
              <a:t>“Right is right!”</a:t>
            </a:r>
            <a:endParaRPr lang="en-US" b="1" dirty="0">
              <a:latin typeface="Century Gothic" panose="020B0502020202020204" pitchFamily="34" charset="0"/>
            </a:endParaRPr>
          </a:p>
          <a:p>
            <a:pPr marL="285750" indent="-285750">
              <a:buFont typeface="Arial" panose="020B0604020202020204" pitchFamily="34" charset="0"/>
              <a:buChar char="•"/>
            </a:pPr>
            <a:endParaRPr lang="en-US" dirty="0" smtClean="0">
              <a:latin typeface="Century Gothic" panose="020B0502020202020204" pitchFamily="34" charset="0"/>
            </a:endParaRPr>
          </a:p>
          <a:p>
            <a:endParaRPr lang="en-US" dirty="0" smtClean="0">
              <a:latin typeface="Century Gothic" panose="020B0502020202020204" pitchFamily="34" charset="0"/>
            </a:endParaRPr>
          </a:p>
        </p:txBody>
      </p:sp>
    </p:spTree>
    <p:extLst>
      <p:ext uri="{BB962C8B-B14F-4D97-AF65-F5344CB8AC3E}">
        <p14:creationId xmlns:p14="http://schemas.microsoft.com/office/powerpoint/2010/main" val="472986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“Ready” Screen</a:t>
            </a:r>
            <a:endParaRPr lang="en-US" dirty="0"/>
          </a:p>
        </p:txBody>
      </p:sp>
      <p:pic>
        <p:nvPicPr>
          <p:cNvPr id="4" name="Picture 3" descr="Screen Shot 2014-09-21 at 6.30.40 PM.png"/>
          <p:cNvPicPr>
            <a:picLocks noChangeAspect="1"/>
          </p:cNvPicPr>
          <p:nvPr/>
        </p:nvPicPr>
        <p:blipFill rotWithShape="1">
          <a:blip r:embed="rId3" cstate="print">
            <a:extLst>
              <a:ext uri="{28A0092B-C50C-407E-A947-70E740481C1C}">
                <a14:useLocalDpi xmlns:a14="http://schemas.microsoft.com/office/drawing/2010/main" val="0"/>
              </a:ext>
            </a:extLst>
          </a:blip>
          <a:srcRect r="1597"/>
          <a:stretch/>
        </p:blipFill>
        <p:spPr>
          <a:xfrm>
            <a:off x="381000" y="2057400"/>
            <a:ext cx="5346681" cy="3637369"/>
          </a:xfrm>
          <a:prstGeom prst="rect">
            <a:avLst/>
          </a:prstGeom>
        </p:spPr>
      </p:pic>
      <p:cxnSp>
        <p:nvCxnSpPr>
          <p:cNvPr id="5" name="Straight Arrow Connector 4"/>
          <p:cNvCxnSpPr/>
          <p:nvPr/>
        </p:nvCxnSpPr>
        <p:spPr>
          <a:xfrm flipH="1">
            <a:off x="5308581" y="4911298"/>
            <a:ext cx="1256215" cy="378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29400" y="4419600"/>
            <a:ext cx="1905000" cy="830997"/>
          </a:xfrm>
          <a:prstGeom prst="rect">
            <a:avLst/>
          </a:prstGeom>
          <a:noFill/>
        </p:spPr>
        <p:txBody>
          <a:bodyPr wrap="square" rtlCol="0">
            <a:spAutoFit/>
          </a:bodyPr>
          <a:lstStyle/>
          <a:p>
            <a:r>
              <a:rPr lang="en-US" sz="1600" dirty="0" smtClean="0">
                <a:latin typeface="Century Gothic" panose="020B0502020202020204" pitchFamily="34" charset="0"/>
              </a:rPr>
              <a:t>Click </a:t>
            </a:r>
            <a:r>
              <a:rPr lang="en-US" sz="1600" b="1" dirty="0" smtClean="0">
                <a:latin typeface="Century Gothic" panose="020B0502020202020204" pitchFamily="34" charset="0"/>
              </a:rPr>
              <a:t>“next” </a:t>
            </a:r>
            <a:r>
              <a:rPr lang="en-US" sz="1600" dirty="0" smtClean="0">
                <a:latin typeface="Century Gothic" panose="020B0502020202020204" pitchFamily="34" charset="0"/>
              </a:rPr>
              <a:t>to launch the timed assessment.</a:t>
            </a:r>
            <a:endParaRPr lang="en-US" sz="1600" dirty="0">
              <a:latin typeface="Century Gothic" panose="020B0502020202020204" pitchFamily="34" charset="0"/>
            </a:endParaRPr>
          </a:p>
        </p:txBody>
      </p:sp>
      <p:sp>
        <p:nvSpPr>
          <p:cNvPr id="9" name="TextBox 8"/>
          <p:cNvSpPr txBox="1"/>
          <p:nvPr/>
        </p:nvSpPr>
        <p:spPr>
          <a:xfrm>
            <a:off x="6096000" y="1447800"/>
            <a:ext cx="2667000" cy="2554545"/>
          </a:xfrm>
          <a:prstGeom prst="rect">
            <a:avLst/>
          </a:prstGeom>
          <a:noFill/>
        </p:spPr>
        <p:txBody>
          <a:bodyPr wrap="square" rtlCol="0">
            <a:spAutoFit/>
          </a:bodyPr>
          <a:lstStyle/>
          <a:p>
            <a:r>
              <a:rPr lang="en-US" sz="1600" dirty="0" smtClean="0">
                <a:latin typeface="Century Gothic"/>
                <a:cs typeface="Century Gothic"/>
              </a:rPr>
              <a:t>Additional instructions for teacher to read aloud. </a:t>
            </a:r>
          </a:p>
          <a:p>
            <a:endParaRPr lang="en-US" sz="1600" b="1" dirty="0">
              <a:latin typeface="Century Gothic"/>
              <a:cs typeface="Century Gothic"/>
            </a:endParaRPr>
          </a:p>
          <a:p>
            <a:r>
              <a:rPr lang="en-US" sz="1600" b="1" dirty="0" smtClean="0">
                <a:latin typeface="Century Gothic"/>
                <a:cs typeface="Century Gothic"/>
              </a:rPr>
              <a:t>The </a:t>
            </a:r>
            <a:r>
              <a:rPr lang="en-US" sz="1600" b="1" dirty="0">
                <a:latin typeface="Century Gothic"/>
                <a:cs typeface="Century Gothic"/>
              </a:rPr>
              <a:t>teacher prompts are given on the screen and will guide the teacher through the assessment. </a:t>
            </a:r>
          </a:p>
          <a:p>
            <a:r>
              <a:rPr lang="en-US" sz="1600" b="1" dirty="0">
                <a:latin typeface="Century Gothic"/>
                <a:cs typeface="Century Gothic"/>
              </a:rPr>
              <a:t>Child views assessment item on the screen.</a:t>
            </a:r>
            <a:endParaRPr lang="en-US" sz="1600" dirty="0">
              <a:latin typeface="Century Gothic"/>
              <a:cs typeface="Century Gothic"/>
            </a:endParaRPr>
          </a:p>
          <a:p>
            <a:endParaRPr lang="en-US" sz="1600" dirty="0">
              <a:latin typeface="Century Gothic"/>
              <a:cs typeface="Century Gothic"/>
            </a:endParaRPr>
          </a:p>
        </p:txBody>
      </p:sp>
      <p:cxnSp>
        <p:nvCxnSpPr>
          <p:cNvPr id="10" name="Straight Arrow Connector 9"/>
          <p:cNvCxnSpPr/>
          <p:nvPr/>
        </p:nvCxnSpPr>
        <p:spPr>
          <a:xfrm flipH="1">
            <a:off x="4343400" y="1828800"/>
            <a:ext cx="1524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922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Assessment Overview</a:t>
            </a:r>
            <a:endParaRPr lang="en-US" dirty="0"/>
          </a:p>
        </p:txBody>
      </p:sp>
      <p:sp>
        <p:nvSpPr>
          <p:cNvPr id="3" name="Content Placeholder 2"/>
          <p:cNvSpPr>
            <a:spLocks noGrp="1"/>
          </p:cNvSpPr>
          <p:nvPr>
            <p:ph idx="1"/>
          </p:nvPr>
        </p:nvSpPr>
        <p:spPr>
          <a:xfrm>
            <a:off x="457200" y="1371600"/>
            <a:ext cx="8229600" cy="4525963"/>
          </a:xfrm>
        </p:spPr>
        <p:txBody>
          <a:bodyPr>
            <a:normAutofit fontScale="77500" lnSpcReduction="20000"/>
          </a:bodyPr>
          <a:lstStyle/>
          <a:p>
            <a:endParaRPr lang="en-US" dirty="0" smtClean="0"/>
          </a:p>
          <a:p>
            <a:r>
              <a:rPr lang="en-US" dirty="0" smtClean="0"/>
              <a:t>CIRCLE Progress Monitoring is a newly revised version of the Center for Improving the Readiness of Children for Learning and Education (CIRCLE) Phonological Awareness Language and Literacy System (C-PALLS, 2004). </a:t>
            </a:r>
          </a:p>
          <a:p>
            <a:r>
              <a:rPr lang="en-US" dirty="0" smtClean="0"/>
              <a:t>Over subsequent years, the assessment system was expanded to include math (2008) and science (2013). However, educators asked </a:t>
            </a:r>
            <a:r>
              <a:rPr lang="en-US" dirty="0" err="1" smtClean="0"/>
              <a:t>CLI’s</a:t>
            </a:r>
            <a:r>
              <a:rPr lang="en-US" dirty="0" smtClean="0"/>
              <a:t> team of researchers to develop an integrated assessment system that would cover the content included in the Head Start’s Assessment Framework. </a:t>
            </a:r>
          </a:p>
          <a:p>
            <a:endParaRPr lang="en-US" dirty="0"/>
          </a:p>
        </p:txBody>
      </p:sp>
      <p:sp>
        <p:nvSpPr>
          <p:cNvPr id="4" name="Slide Number Placeholder 3"/>
          <p:cNvSpPr>
            <a:spLocks noGrp="1"/>
          </p:cNvSpPr>
          <p:nvPr>
            <p:ph type="sldNum" sz="quarter" idx="4294967295"/>
          </p:nvPr>
        </p:nvSpPr>
        <p:spPr>
          <a:xfrm>
            <a:off x="8005763" y="6356350"/>
            <a:ext cx="1138237" cy="365125"/>
          </a:xfrm>
          <a:prstGeom prst="rect">
            <a:avLst/>
          </a:prstGeom>
        </p:spPr>
        <p:txBody>
          <a:bodyPr/>
          <a:lstStyle/>
          <a:p>
            <a:pPr>
              <a:defRPr/>
            </a:pPr>
            <a:fld id="{30F8D7DB-3414-4749-A59E-5622D54C4667}" type="slidenum">
              <a:rPr lang="en-US" smtClean="0">
                <a:solidFill>
                  <a:prstClr val="black">
                    <a:tint val="75000"/>
                  </a:prstClr>
                </a:solidFill>
              </a:rPr>
              <a:pPr>
                <a:defRPr/>
              </a:pPr>
              <a:t>3</a:t>
            </a:fld>
            <a:endParaRPr lang="en-US" dirty="0">
              <a:solidFill>
                <a:prstClr val="black">
                  <a:tint val="75000"/>
                </a:prstClr>
              </a:solidFill>
            </a:endParaRPr>
          </a:p>
        </p:txBody>
      </p:sp>
    </p:spTree>
    <p:extLst>
      <p:ext uri="{BB962C8B-B14F-4D97-AF65-F5344CB8AC3E}">
        <p14:creationId xmlns:p14="http://schemas.microsoft.com/office/powerpoint/2010/main" val="3764794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Sample Item</a:t>
            </a:r>
            <a:endParaRPr lang="en-US"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995" b="2563"/>
          <a:stretch/>
        </p:blipFill>
        <p:spPr bwMode="auto">
          <a:xfrm>
            <a:off x="250683" y="1865322"/>
            <a:ext cx="5083317" cy="348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572000" y="3429000"/>
            <a:ext cx="1295400" cy="14996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2600" y="1600200"/>
            <a:ext cx="3276600"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Century Gothic" panose="020B0502020202020204" pitchFamily="34" charset="0"/>
              </a:rPr>
              <a:t>Each item is timed - Students have 3 seconds to respond, Teacher has 1 second to key the response</a:t>
            </a:r>
          </a:p>
          <a:p>
            <a:pPr marL="285750" indent="-285750">
              <a:buFont typeface="Arial" panose="020B0604020202020204" pitchFamily="34" charset="0"/>
              <a:buChar char="•"/>
            </a:pPr>
            <a:endParaRPr lang="en-US" sz="1600" dirty="0" smtClean="0">
              <a:latin typeface="Century Gothic" panose="020B0502020202020204" pitchFamily="34" charset="0"/>
            </a:endParaRPr>
          </a:p>
          <a:p>
            <a:r>
              <a:rPr lang="en-US" sz="1600" u="sng" dirty="0" smtClean="0">
                <a:latin typeface="Century Gothic" panose="020B0502020202020204" pitchFamily="34" charset="0"/>
              </a:rPr>
              <a:t>Scoring Responses:</a:t>
            </a:r>
          </a:p>
          <a:p>
            <a:pPr marL="285750" indent="-285750">
              <a:buFont typeface="Arial" panose="020B0604020202020204" pitchFamily="34" charset="0"/>
              <a:buChar char="•"/>
            </a:pPr>
            <a:r>
              <a:rPr lang="en-US" sz="1600" dirty="0" smtClean="0">
                <a:latin typeface="Century Gothic" panose="020B0502020202020204" pitchFamily="34" charset="0"/>
              </a:rPr>
              <a:t>Click </a:t>
            </a:r>
            <a:r>
              <a:rPr lang="en-US" sz="1600" b="1" dirty="0" smtClean="0">
                <a:solidFill>
                  <a:srgbClr val="00B0F0"/>
                </a:solidFill>
                <a:latin typeface="Century Gothic" panose="020B0502020202020204" pitchFamily="34" charset="0"/>
              </a:rPr>
              <a:t>blue</a:t>
            </a:r>
            <a:r>
              <a:rPr lang="en-US" sz="1600" dirty="0" smtClean="0">
                <a:latin typeface="Century Gothic" panose="020B0502020202020204" pitchFamily="34" charset="0"/>
              </a:rPr>
              <a:t> if the student gave the </a:t>
            </a:r>
            <a:r>
              <a:rPr lang="en-US" sz="1600" b="1" dirty="0" smtClean="0">
                <a:latin typeface="Century Gothic" panose="020B0502020202020204" pitchFamily="34" charset="0"/>
              </a:rPr>
              <a:t>incorrect </a:t>
            </a:r>
            <a:r>
              <a:rPr lang="en-US" sz="1600" dirty="0" smtClean="0">
                <a:latin typeface="Century Gothic" panose="020B0502020202020204" pitchFamily="34" charset="0"/>
              </a:rPr>
              <a:t>response.</a:t>
            </a:r>
          </a:p>
          <a:p>
            <a:endParaRPr lang="en-US" sz="1600" dirty="0" smtClean="0">
              <a:latin typeface="Century Gothic" panose="020B0502020202020204" pitchFamily="34" charset="0"/>
            </a:endParaRPr>
          </a:p>
          <a:p>
            <a:pPr marL="285750" indent="-285750">
              <a:buFont typeface="Arial" panose="020B0604020202020204" pitchFamily="34" charset="0"/>
              <a:buChar char="•"/>
            </a:pPr>
            <a:r>
              <a:rPr lang="en-US" sz="1600" dirty="0" smtClean="0">
                <a:latin typeface="Century Gothic" panose="020B0502020202020204" pitchFamily="34" charset="0"/>
              </a:rPr>
              <a:t>Click </a:t>
            </a:r>
            <a:r>
              <a:rPr lang="en-US" sz="1600" b="1" dirty="0" smtClean="0">
                <a:solidFill>
                  <a:srgbClr val="B93ECE"/>
                </a:solidFill>
                <a:latin typeface="Century Gothic" panose="020B0502020202020204" pitchFamily="34" charset="0"/>
              </a:rPr>
              <a:t>purple</a:t>
            </a:r>
            <a:r>
              <a:rPr lang="en-US" sz="1600" dirty="0" smtClean="0">
                <a:latin typeface="Century Gothic" panose="020B0502020202020204" pitchFamily="34" charset="0"/>
              </a:rPr>
              <a:t> if the student gave the</a:t>
            </a:r>
            <a:r>
              <a:rPr lang="en-US" sz="1600" b="1" dirty="0" smtClean="0">
                <a:latin typeface="Century Gothic" panose="020B0502020202020204" pitchFamily="34" charset="0"/>
              </a:rPr>
              <a:t> correct </a:t>
            </a:r>
            <a:r>
              <a:rPr lang="en-US" sz="1600" dirty="0" smtClean="0">
                <a:latin typeface="Century Gothic" panose="020B0502020202020204" pitchFamily="34" charset="0"/>
              </a:rPr>
              <a:t>response.</a:t>
            </a:r>
          </a:p>
          <a:p>
            <a:pPr marL="285750" indent="-285750">
              <a:buFont typeface="Arial" panose="020B0604020202020204" pitchFamily="34" charset="0"/>
              <a:buChar char="•"/>
            </a:pPr>
            <a:endParaRPr lang="en-US" sz="1600" dirty="0">
              <a:latin typeface="Century Gothic" panose="020B0502020202020204" pitchFamily="34" charset="0"/>
            </a:endParaRPr>
          </a:p>
          <a:p>
            <a:pPr marL="285750" indent="-285750">
              <a:buFont typeface="Arial" panose="020B0604020202020204" pitchFamily="34" charset="0"/>
              <a:buChar char="•"/>
            </a:pPr>
            <a:r>
              <a:rPr lang="en-US" sz="1600" dirty="0" smtClean="0">
                <a:latin typeface="Century Gothic" panose="020B0502020202020204" pitchFamily="34" charset="0"/>
              </a:rPr>
              <a:t>You cannot correct responses without invalidating the assessment on the final screen.</a:t>
            </a:r>
            <a:endParaRPr lang="en-US" sz="1600" dirty="0">
              <a:latin typeface="Century Gothic" panose="020B0502020202020204" pitchFamily="34" charset="0"/>
            </a:endParaRPr>
          </a:p>
        </p:txBody>
      </p:sp>
    </p:spTree>
    <p:extLst>
      <p:ext uri="{BB962C8B-B14F-4D97-AF65-F5344CB8AC3E}">
        <p14:creationId xmlns:p14="http://schemas.microsoft.com/office/powerpoint/2010/main" val="4176817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Closing Screen for Student</a:t>
            </a:r>
            <a:endParaRPr lang="en-US" dirty="0"/>
          </a:p>
        </p:txBody>
      </p:sp>
      <p:pic>
        <p:nvPicPr>
          <p:cNvPr id="5" name="Picture 2" descr="C:\Users\amarlow\Desktop\Pi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6886575" cy="4732511"/>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uthsch-nas\devped\Shared_drives\TSR\TSR_Staff\Communications\CIRCLE ASSESSMENT ONLINE\CHARACTERS\S-COA-ENDSCREEN-SCIE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2" y="1524000"/>
            <a:ext cx="5314950" cy="472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9228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Screen</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369621"/>
            <a:ext cx="6172200" cy="4596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V="1">
            <a:off x="2057400" y="1792414"/>
            <a:ext cx="2819400" cy="704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8600" y="1469694"/>
            <a:ext cx="1752600" cy="338554"/>
          </a:xfrm>
          <a:prstGeom prst="rect">
            <a:avLst/>
          </a:prstGeom>
          <a:noFill/>
        </p:spPr>
        <p:txBody>
          <a:bodyPr wrap="square" rtlCol="0">
            <a:spAutoFit/>
          </a:bodyPr>
          <a:lstStyle/>
          <a:p>
            <a:pPr algn="ctr"/>
            <a:r>
              <a:rPr lang="en-US" sz="1600" b="1" dirty="0" smtClean="0">
                <a:latin typeface="Century Gothic" panose="020B0502020202020204" pitchFamily="34" charset="0"/>
              </a:rPr>
              <a:t>Student Score</a:t>
            </a:r>
            <a:endParaRPr lang="en-US" sz="1600" b="1" dirty="0">
              <a:latin typeface="Century Gothic" panose="020B0502020202020204" pitchFamily="34" charset="0"/>
            </a:endParaRPr>
          </a:p>
        </p:txBody>
      </p:sp>
      <p:cxnSp>
        <p:nvCxnSpPr>
          <p:cNvPr id="13" name="Straight Arrow Connector 12"/>
          <p:cNvCxnSpPr/>
          <p:nvPr/>
        </p:nvCxnSpPr>
        <p:spPr>
          <a:xfrm flipV="1">
            <a:off x="2183574" y="2057400"/>
            <a:ext cx="1169225" cy="3465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00" y="1988403"/>
            <a:ext cx="2354778" cy="830997"/>
          </a:xfrm>
          <a:prstGeom prst="rect">
            <a:avLst/>
          </a:prstGeom>
          <a:noFill/>
        </p:spPr>
        <p:txBody>
          <a:bodyPr wrap="square" rtlCol="0">
            <a:spAutoFit/>
          </a:bodyPr>
          <a:lstStyle/>
          <a:p>
            <a:pPr algn="ctr"/>
            <a:r>
              <a:rPr lang="en-US" sz="1600" dirty="0" smtClean="0">
                <a:latin typeface="Century Gothic" panose="020B0502020202020204" pitchFamily="34" charset="0"/>
              </a:rPr>
              <a:t>Link to </a:t>
            </a:r>
            <a:r>
              <a:rPr lang="en-US" sz="1600" b="1" dirty="0">
                <a:latin typeface="Century Gothic" panose="020B0502020202020204" pitchFamily="34" charset="0"/>
              </a:rPr>
              <a:t>i</a:t>
            </a:r>
            <a:r>
              <a:rPr lang="en-US" sz="1600" b="1" dirty="0" smtClean="0">
                <a:latin typeface="Century Gothic" panose="020B0502020202020204" pitchFamily="34" charset="0"/>
              </a:rPr>
              <a:t>nvalidate </a:t>
            </a:r>
            <a:r>
              <a:rPr lang="en-US" sz="1600" dirty="0" smtClean="0">
                <a:latin typeface="Century Gothic" panose="020B0502020202020204" pitchFamily="34" charset="0"/>
              </a:rPr>
              <a:t>results if a scoring error was made</a:t>
            </a:r>
            <a:endParaRPr lang="en-US" sz="1600" dirty="0">
              <a:latin typeface="Century Gothic" panose="020B0502020202020204" pitchFamily="34" charset="0"/>
            </a:endParaRPr>
          </a:p>
        </p:txBody>
      </p:sp>
      <p:cxnSp>
        <p:nvCxnSpPr>
          <p:cNvPr id="19" name="Straight Arrow Connector 18"/>
          <p:cNvCxnSpPr/>
          <p:nvPr/>
        </p:nvCxnSpPr>
        <p:spPr>
          <a:xfrm>
            <a:off x="1522021" y="5544786"/>
            <a:ext cx="5983679" cy="940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28600" y="4572000"/>
            <a:ext cx="2126178" cy="830997"/>
          </a:xfrm>
          <a:prstGeom prst="rect">
            <a:avLst/>
          </a:prstGeom>
          <a:noFill/>
        </p:spPr>
        <p:txBody>
          <a:bodyPr wrap="square" rtlCol="0">
            <a:spAutoFit/>
          </a:bodyPr>
          <a:lstStyle/>
          <a:p>
            <a:pPr algn="ctr"/>
            <a:r>
              <a:rPr lang="en-US" sz="1600" dirty="0" smtClean="0">
                <a:latin typeface="Century Gothic" panose="020B0502020202020204" pitchFamily="34" charset="0"/>
              </a:rPr>
              <a:t>Click </a:t>
            </a:r>
            <a:r>
              <a:rPr lang="en-US" sz="1600" b="1" dirty="0" smtClean="0">
                <a:latin typeface="Century Gothic" panose="020B0502020202020204" pitchFamily="34" charset="0"/>
              </a:rPr>
              <a:t>“done” </a:t>
            </a:r>
            <a:r>
              <a:rPr lang="en-US" sz="1600" dirty="0" smtClean="0">
                <a:latin typeface="Century Gothic" panose="020B0502020202020204" pitchFamily="34" charset="0"/>
              </a:rPr>
              <a:t>when you are finished reviewing results</a:t>
            </a:r>
            <a:endParaRPr lang="en-US" sz="1600" dirty="0">
              <a:latin typeface="Century Gothic" panose="020B0502020202020204" pitchFamily="34" charset="0"/>
            </a:endParaRPr>
          </a:p>
        </p:txBody>
      </p:sp>
      <p:cxnSp>
        <p:nvCxnSpPr>
          <p:cNvPr id="27" name="Straight Arrow Connector 26"/>
          <p:cNvCxnSpPr/>
          <p:nvPr/>
        </p:nvCxnSpPr>
        <p:spPr>
          <a:xfrm flipV="1">
            <a:off x="1828800" y="3667663"/>
            <a:ext cx="939386" cy="294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0" y="2971800"/>
            <a:ext cx="2354778" cy="1077218"/>
          </a:xfrm>
          <a:prstGeom prst="rect">
            <a:avLst/>
          </a:prstGeom>
          <a:noFill/>
        </p:spPr>
        <p:txBody>
          <a:bodyPr wrap="square" rtlCol="0">
            <a:spAutoFit/>
          </a:bodyPr>
          <a:lstStyle/>
          <a:p>
            <a:pPr algn="ctr"/>
            <a:r>
              <a:rPr lang="en-US" sz="1600" dirty="0" smtClean="0">
                <a:latin typeface="Century Gothic" panose="020B0502020202020204" pitchFamily="34" charset="0"/>
              </a:rPr>
              <a:t>Individual responses that are color coded based on the child’s answer</a:t>
            </a:r>
            <a:endParaRPr lang="en-US" sz="1600" dirty="0">
              <a:latin typeface="Century Gothic" panose="020B0502020202020204" pitchFamily="34" charset="0"/>
            </a:endParaRPr>
          </a:p>
        </p:txBody>
      </p:sp>
    </p:spTree>
    <p:extLst>
      <p:ext uri="{BB962C8B-B14F-4D97-AF65-F5344CB8AC3E}">
        <p14:creationId xmlns:p14="http://schemas.microsoft.com/office/powerpoint/2010/main" val="938000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Rapid Vocabulary Naming</a:t>
            </a:r>
            <a:br>
              <a:rPr lang="en-US" dirty="0" smtClean="0"/>
            </a:br>
            <a:r>
              <a:rPr lang="en-US" dirty="0" smtClean="0"/>
              <a:t>Administration Video</a:t>
            </a:r>
            <a:endParaRPr lang="en-US" dirty="0"/>
          </a:p>
        </p:txBody>
      </p:sp>
      <p:sp>
        <p:nvSpPr>
          <p:cNvPr id="3" name="Rectangle 2"/>
          <p:cNvSpPr/>
          <p:nvPr/>
        </p:nvSpPr>
        <p:spPr>
          <a:xfrm>
            <a:off x="304800" y="2459503"/>
            <a:ext cx="8534400" cy="1692771"/>
          </a:xfrm>
          <a:prstGeom prst="rect">
            <a:avLst/>
          </a:prstGeom>
        </p:spPr>
        <p:txBody>
          <a:bodyPr wrap="square">
            <a:spAutoFit/>
          </a:bodyPr>
          <a:lstStyle/>
          <a:p>
            <a:r>
              <a:rPr lang="en-US" sz="2800" dirty="0" smtClean="0">
                <a:latin typeface="Century Gothic" panose="020B0502020202020204" pitchFamily="34" charset="0"/>
              </a:rPr>
              <a:t>Click link to view:</a:t>
            </a:r>
          </a:p>
          <a:p>
            <a:endParaRPr lang="en-US" sz="2800" dirty="0">
              <a:latin typeface="Century Gothic" panose="020B0502020202020204" pitchFamily="34" charset="0"/>
            </a:endParaRPr>
          </a:p>
          <a:p>
            <a:r>
              <a:rPr lang="en-US" sz="2400" u="sng" dirty="0" smtClean="0">
                <a:latin typeface="Century Gothic" panose="020B0502020202020204" pitchFamily="34" charset="0"/>
                <a:hlinkClick r:id="rId3"/>
              </a:rPr>
              <a:t>http</a:t>
            </a:r>
            <a:r>
              <a:rPr lang="en-US" sz="2400" u="sng" dirty="0">
                <a:latin typeface="Century Gothic" panose="020B0502020202020204" pitchFamily="34" charset="0"/>
                <a:hlinkClick r:id="rId3"/>
              </a:rPr>
              <a:t>://content.cliengage.org/previews/a2njm7v8-upZaQlQy</a:t>
            </a:r>
            <a:endParaRPr lang="en-US" sz="2400" dirty="0">
              <a:latin typeface="Century Gothic" panose="020B0502020202020204" pitchFamily="34" charset="0"/>
            </a:endParaRPr>
          </a:p>
        </p:txBody>
      </p:sp>
    </p:spTree>
    <p:extLst>
      <p:ext uri="{BB962C8B-B14F-4D97-AF65-F5344CB8AC3E}">
        <p14:creationId xmlns:p14="http://schemas.microsoft.com/office/powerpoint/2010/main" val="3510645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Rapid Vocabulary </a:t>
            </a:r>
            <a:br>
              <a:rPr lang="en-US" dirty="0" smtClean="0"/>
            </a:br>
            <a:r>
              <a:rPr lang="en-US" dirty="0" smtClean="0"/>
              <a:t>Group Practice</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Log </a:t>
            </a:r>
            <a:r>
              <a:rPr lang="en-US" dirty="0"/>
              <a:t>into assessments and click on </a:t>
            </a:r>
            <a:r>
              <a:rPr lang="en-US" dirty="0" smtClean="0"/>
              <a:t>the Rapid Vocabulary assessment.</a:t>
            </a:r>
          </a:p>
          <a:p>
            <a:endParaRPr lang="en-US" sz="1800" dirty="0"/>
          </a:p>
          <a:p>
            <a:r>
              <a:rPr lang="en-US" dirty="0" smtClean="0"/>
              <a:t>Practice the assessment on your own.</a:t>
            </a:r>
          </a:p>
          <a:p>
            <a:endParaRPr lang="en-US" sz="1800" dirty="0" smtClean="0"/>
          </a:p>
          <a:p>
            <a:endParaRPr lang="en-US" sz="1800" dirty="0"/>
          </a:p>
          <a:p>
            <a:pPr marL="0" indent="0">
              <a:buNone/>
            </a:pPr>
            <a:r>
              <a:rPr lang="en-US" sz="2400" i="1" dirty="0" smtClean="0"/>
              <a:t>Note: Participants may discuss afterwards if on an on-line discussion</a:t>
            </a:r>
            <a:r>
              <a:rPr lang="en-US" sz="2400" dirty="0" smtClean="0"/>
              <a:t>. </a:t>
            </a:r>
            <a:endParaRPr lang="en-US" sz="2400" dirty="0"/>
          </a:p>
          <a:p>
            <a:pPr marL="0" indent="0">
              <a:buNone/>
            </a:pPr>
            <a:endParaRPr lang="en-US" dirty="0"/>
          </a:p>
        </p:txBody>
      </p:sp>
    </p:spTree>
    <p:extLst>
      <p:ext uri="{BB962C8B-B14F-4D97-AF65-F5344CB8AC3E}">
        <p14:creationId xmlns:p14="http://schemas.microsoft.com/office/powerpoint/2010/main" val="16209460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Phonological Awareness </a:t>
            </a:r>
            <a:endParaRPr lang="en-US" dirty="0"/>
          </a:p>
        </p:txBody>
      </p:sp>
      <p:sp>
        <p:nvSpPr>
          <p:cNvPr id="5" name="Content Placeholder 2"/>
          <p:cNvSpPr>
            <a:spLocks noGrp="1"/>
          </p:cNvSpPr>
          <p:nvPr>
            <p:ph idx="1"/>
          </p:nvPr>
        </p:nvSpPr>
        <p:spPr/>
        <p:txBody>
          <a:bodyPr>
            <a:normAutofit fontScale="85000" lnSpcReduction="10000"/>
          </a:bodyPr>
          <a:lstStyle/>
          <a:p>
            <a:r>
              <a:rPr lang="en-US" dirty="0" smtClean="0"/>
              <a:t>This measure is used to assess a child’s understanding of sound in his/her language. </a:t>
            </a:r>
          </a:p>
          <a:p>
            <a:r>
              <a:rPr lang="en-US" dirty="0" smtClean="0"/>
              <a:t>The Phonological Awareness assessments are not timed assessments.</a:t>
            </a:r>
          </a:p>
          <a:p>
            <a:r>
              <a:rPr lang="en-US" dirty="0" smtClean="0"/>
              <a:t>The child does not look at the screen. This is an auditory assessment.</a:t>
            </a:r>
          </a:p>
          <a:p>
            <a:r>
              <a:rPr lang="en-US" dirty="0" smtClean="0"/>
              <a:t>Note: It’s very important when scoring that the teacher be aware of what the correct answer from the child is.  Sometimes the correct answer will be “no” and sometimes the correct answer will be “yes”.</a:t>
            </a:r>
            <a:endParaRPr lang="en-US" dirty="0"/>
          </a:p>
        </p:txBody>
      </p:sp>
    </p:spTree>
    <p:extLst>
      <p:ext uri="{BB962C8B-B14F-4D97-AF65-F5344CB8AC3E}">
        <p14:creationId xmlns:p14="http://schemas.microsoft.com/office/powerpoint/2010/main" val="34155705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1143000"/>
          </a:xfrm>
        </p:spPr>
        <p:txBody>
          <a:bodyPr>
            <a:normAutofit fontScale="90000"/>
          </a:bodyPr>
          <a:lstStyle/>
          <a:p>
            <a:r>
              <a:rPr lang="en-US" dirty="0" smtClean="0"/>
              <a:t> Phonological Awareness Subtests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81318723"/>
              </p:ext>
            </p:extLst>
          </p:nvPr>
        </p:nvGraphicFramePr>
        <p:xfrm>
          <a:off x="228600" y="1325562"/>
          <a:ext cx="8686800" cy="4757943"/>
        </p:xfrm>
        <a:graphic>
          <a:graphicData uri="http://schemas.openxmlformats.org/drawingml/2006/table">
            <a:tbl>
              <a:tblPr bandRow="1">
                <a:tableStyleId>{5C22544A-7EE6-4342-B048-85BDC9FD1C3A}</a:tableStyleId>
              </a:tblPr>
              <a:tblGrid>
                <a:gridCol w="3136900"/>
                <a:gridCol w="5549900"/>
              </a:tblGrid>
              <a:tr h="643143">
                <a:tc>
                  <a:txBody>
                    <a:bodyPr/>
                    <a:lstStyle/>
                    <a:p>
                      <a:r>
                        <a:rPr lang="en-US" b="1" dirty="0" smtClean="0">
                          <a:latin typeface="Century Gothic"/>
                          <a:cs typeface="Century Gothic"/>
                        </a:rPr>
                        <a:t>Listening</a:t>
                      </a:r>
                      <a:endParaRPr lang="en-US" b="1" dirty="0">
                        <a:latin typeface="Century Gothic"/>
                        <a:cs typeface="Century Gothic"/>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latin typeface="Century Gothic"/>
                          <a:cs typeface="Century Gothic"/>
                        </a:rPr>
                        <a:t>Ability to screen out other noises and selectively focus attention on a specific sound</a:t>
                      </a:r>
                    </a:p>
                  </a:txBody>
                  <a:tcPr/>
                </a:tc>
              </a:tr>
              <a:tr h="450200">
                <a:tc>
                  <a:txBody>
                    <a:bodyPr/>
                    <a:lstStyle/>
                    <a:p>
                      <a:r>
                        <a:rPr lang="en-US" b="1" dirty="0" smtClean="0">
                          <a:latin typeface="Century Gothic"/>
                          <a:cs typeface="Century Gothic"/>
                        </a:rPr>
                        <a:t>Rhyming –</a:t>
                      </a:r>
                      <a:r>
                        <a:rPr lang="en-US" b="1" baseline="0" dirty="0" smtClean="0">
                          <a:latin typeface="Century Gothic"/>
                          <a:cs typeface="Century Gothic"/>
                        </a:rPr>
                        <a:t> Part 1</a:t>
                      </a:r>
                      <a:endParaRPr lang="en-US" b="1" dirty="0">
                        <a:latin typeface="Century Gothic"/>
                        <a:cs typeface="Century Gothic"/>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latin typeface="Century Gothic"/>
                          <a:cs typeface="Century Gothic"/>
                        </a:rPr>
                        <a:t>Ability to distinguish if two words rhyme when spoken</a:t>
                      </a:r>
                    </a:p>
                  </a:txBody>
                  <a:tcPr/>
                </a:tc>
              </a:tr>
              <a:tr h="450200">
                <a:tc>
                  <a:txBody>
                    <a:bodyPr/>
                    <a:lstStyle/>
                    <a:p>
                      <a:r>
                        <a:rPr lang="en-US" b="1" dirty="0" smtClean="0">
                          <a:latin typeface="Century Gothic"/>
                          <a:cs typeface="Century Gothic"/>
                        </a:rPr>
                        <a:t>Rhyming – Part 2</a:t>
                      </a:r>
                      <a:endParaRPr lang="en-US" b="1" dirty="0">
                        <a:latin typeface="Century Gothic"/>
                        <a:cs typeface="Century Gothic"/>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latin typeface="Century Gothic"/>
                          <a:cs typeface="Century Gothic"/>
                        </a:rPr>
                        <a:t>Ability to independently give a word that rhymes with the word given</a:t>
                      </a:r>
                    </a:p>
                  </a:txBody>
                  <a:tcPr/>
                </a:tc>
              </a:tr>
              <a:tr h="643143">
                <a:tc>
                  <a:txBody>
                    <a:bodyPr/>
                    <a:lstStyle/>
                    <a:p>
                      <a:r>
                        <a:rPr lang="en-US" b="1" dirty="0" smtClean="0">
                          <a:latin typeface="Century Gothic"/>
                          <a:cs typeface="Century Gothic"/>
                        </a:rPr>
                        <a:t>Alliteration</a:t>
                      </a:r>
                      <a:endParaRPr lang="en-US" b="1" dirty="0">
                        <a:latin typeface="Century Gothic"/>
                        <a:cs typeface="Century Gothic"/>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latin typeface="Century Gothic"/>
                          <a:cs typeface="Century Gothic"/>
                        </a:rPr>
                        <a:t>Ability to distinguish two or more words that have the same sound(s) at the beginning of the words</a:t>
                      </a:r>
                    </a:p>
                  </a:txBody>
                  <a:tcPr/>
                </a:tc>
              </a:tr>
              <a:tr h="450200">
                <a:tc>
                  <a:txBody>
                    <a:bodyPr/>
                    <a:lstStyle/>
                    <a:p>
                      <a:r>
                        <a:rPr lang="en-US" b="1" dirty="0" smtClean="0">
                          <a:latin typeface="Century Gothic"/>
                          <a:cs typeface="Century Gothic"/>
                        </a:rPr>
                        <a:t>Words in a Sentence</a:t>
                      </a:r>
                      <a:endParaRPr lang="en-US" b="1" dirty="0">
                        <a:latin typeface="Century Gothic"/>
                        <a:cs typeface="Century Gothic"/>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latin typeface="Century Gothic"/>
                          <a:cs typeface="Century Gothic"/>
                        </a:rPr>
                        <a:t>Ability to move counters to show how many words are in a sentence</a:t>
                      </a:r>
                    </a:p>
                  </a:txBody>
                  <a:tcPr/>
                </a:tc>
              </a:tr>
              <a:tr h="260830">
                <a:tc>
                  <a:txBody>
                    <a:bodyPr/>
                    <a:lstStyle/>
                    <a:p>
                      <a:r>
                        <a:rPr lang="en-US" b="1" dirty="0" smtClean="0">
                          <a:latin typeface="Century Gothic"/>
                          <a:cs typeface="Century Gothic"/>
                        </a:rPr>
                        <a:t>Syllabication</a:t>
                      </a:r>
                      <a:endParaRPr lang="en-US" b="1" dirty="0">
                        <a:latin typeface="Century Gothic"/>
                        <a:cs typeface="Century Gothic"/>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latin typeface="Century Gothic"/>
                          <a:cs typeface="Century Gothic"/>
                        </a:rPr>
                        <a:t>Ability to separate a word into its parts</a:t>
                      </a:r>
                    </a:p>
                  </a:txBody>
                  <a:tcPr/>
                </a:tc>
              </a:tr>
              <a:tr h="836086">
                <a:tc>
                  <a:txBody>
                    <a:bodyPr/>
                    <a:lstStyle/>
                    <a:p>
                      <a:r>
                        <a:rPr lang="en-US" b="1" dirty="0" smtClean="0">
                          <a:latin typeface="Century Gothic"/>
                          <a:cs typeface="Century Gothic"/>
                        </a:rPr>
                        <a:t>Onset-Rime</a:t>
                      </a:r>
                      <a:endParaRPr lang="en-US" b="1" dirty="0">
                        <a:latin typeface="Century Gothic"/>
                        <a:cs typeface="Century Gothic"/>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latin typeface="Century Gothic"/>
                          <a:cs typeface="Century Gothic"/>
                        </a:rPr>
                        <a:t>Ability to blend two parts of a word together when segmented between the beginning consonant(s) and the rest of the word</a:t>
                      </a:r>
                    </a:p>
                  </a:txBody>
                  <a:tcPr/>
                </a:tc>
              </a:tr>
            </a:tbl>
          </a:graphicData>
        </a:graphic>
      </p:graphicFrame>
    </p:spTree>
    <p:extLst>
      <p:ext uri="{BB962C8B-B14F-4D97-AF65-F5344CB8AC3E}">
        <p14:creationId xmlns:p14="http://schemas.microsoft.com/office/powerpoint/2010/main" val="401785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Sample Item</a:t>
            </a:r>
            <a:endParaRPr lang="en-US" dirty="0"/>
          </a:p>
        </p:txBody>
      </p:sp>
      <p:sp>
        <p:nvSpPr>
          <p:cNvPr id="4" name="Content Placeholder 3"/>
          <p:cNvSpPr>
            <a:spLocks noGrp="1"/>
          </p:cNvSpPr>
          <p:nvPr>
            <p:ph idx="1"/>
          </p:nvPr>
        </p:nvSpPr>
        <p:spPr>
          <a:xfrm>
            <a:off x="5638800" y="1447800"/>
            <a:ext cx="3200400" cy="3840163"/>
          </a:xfrm>
        </p:spPr>
        <p:txBody>
          <a:bodyPr>
            <a:normAutofit/>
          </a:bodyPr>
          <a:lstStyle/>
          <a:p>
            <a:pPr marL="0" indent="0">
              <a:buNone/>
            </a:pPr>
            <a:r>
              <a:rPr lang="en-US" sz="1800" b="1" dirty="0"/>
              <a:t>The teacher prompts are given on the screen and will guide the teacher through the assessment. </a:t>
            </a:r>
          </a:p>
          <a:p>
            <a:pPr marL="0" indent="0">
              <a:buNone/>
            </a:pPr>
            <a:endParaRPr lang="en-US" sz="18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5029200" cy="3431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638800" y="2667000"/>
            <a:ext cx="3237016" cy="3416320"/>
          </a:xfrm>
          <a:prstGeom prst="rect">
            <a:avLst/>
          </a:prstGeom>
          <a:noFill/>
        </p:spPr>
        <p:txBody>
          <a:bodyPr wrap="square" rtlCol="0">
            <a:spAutoFit/>
          </a:bodyPr>
          <a:lstStyle/>
          <a:p>
            <a:endParaRPr lang="en-US" dirty="0" smtClean="0">
              <a:latin typeface="Century Gothic" panose="020B0502020202020204" pitchFamily="34" charset="0"/>
            </a:endParaRPr>
          </a:p>
          <a:p>
            <a:r>
              <a:rPr lang="en-US" u="sng" dirty="0" smtClean="0">
                <a:latin typeface="Century Gothic" panose="020B0502020202020204" pitchFamily="34" charset="0"/>
              </a:rPr>
              <a:t>Scoring Responses:</a:t>
            </a:r>
          </a:p>
          <a:p>
            <a:pPr marL="285750" indent="-285750">
              <a:buFont typeface="Arial" panose="020B0604020202020204" pitchFamily="34" charset="0"/>
              <a:buChar char="•"/>
            </a:pPr>
            <a:r>
              <a:rPr lang="en-US" dirty="0" smtClean="0">
                <a:latin typeface="Century Gothic" panose="020B0502020202020204" pitchFamily="34" charset="0"/>
              </a:rPr>
              <a:t>Click </a:t>
            </a:r>
            <a:r>
              <a:rPr lang="en-US" b="1" dirty="0" smtClean="0">
                <a:solidFill>
                  <a:srgbClr val="00B0F0"/>
                </a:solidFill>
                <a:latin typeface="Century Gothic" panose="020B0502020202020204" pitchFamily="34" charset="0"/>
              </a:rPr>
              <a:t>blue</a:t>
            </a:r>
            <a:r>
              <a:rPr lang="en-US" dirty="0" smtClean="0">
                <a:latin typeface="Century Gothic" panose="020B0502020202020204" pitchFamily="34" charset="0"/>
              </a:rPr>
              <a:t> if the student gave the </a:t>
            </a:r>
            <a:r>
              <a:rPr lang="en-US" b="1" dirty="0" smtClean="0">
                <a:latin typeface="Century Gothic" panose="020B0502020202020204" pitchFamily="34" charset="0"/>
              </a:rPr>
              <a:t>incorrect</a:t>
            </a:r>
            <a:r>
              <a:rPr lang="en-US" dirty="0" smtClean="0">
                <a:latin typeface="Century Gothic" panose="020B0502020202020204" pitchFamily="34" charset="0"/>
              </a:rPr>
              <a:t> response.</a:t>
            </a:r>
          </a:p>
          <a:p>
            <a:endParaRPr lang="en-US" dirty="0" smtClean="0">
              <a:latin typeface="Century Gothic" panose="020B0502020202020204" pitchFamily="34" charset="0"/>
            </a:endParaRPr>
          </a:p>
          <a:p>
            <a:pPr marL="285750" indent="-285750">
              <a:buFont typeface="Arial" panose="020B0604020202020204" pitchFamily="34" charset="0"/>
              <a:buChar char="•"/>
            </a:pPr>
            <a:r>
              <a:rPr lang="en-US" dirty="0" smtClean="0">
                <a:latin typeface="Century Gothic" panose="020B0502020202020204" pitchFamily="34" charset="0"/>
              </a:rPr>
              <a:t>Click </a:t>
            </a:r>
            <a:r>
              <a:rPr lang="en-US" b="1" dirty="0" smtClean="0">
                <a:solidFill>
                  <a:srgbClr val="B93ECE"/>
                </a:solidFill>
                <a:latin typeface="Century Gothic" panose="020B0502020202020204" pitchFamily="34" charset="0"/>
              </a:rPr>
              <a:t>purple</a:t>
            </a:r>
            <a:r>
              <a:rPr lang="en-US" dirty="0" smtClean="0">
                <a:latin typeface="Century Gothic" panose="020B0502020202020204" pitchFamily="34" charset="0"/>
              </a:rPr>
              <a:t> if the student gave the </a:t>
            </a:r>
            <a:r>
              <a:rPr lang="en-US" b="1" dirty="0" smtClean="0">
                <a:latin typeface="Century Gothic" panose="020B0502020202020204" pitchFamily="34" charset="0"/>
              </a:rPr>
              <a:t>correct </a:t>
            </a:r>
            <a:r>
              <a:rPr lang="en-US" dirty="0" smtClean="0">
                <a:latin typeface="Century Gothic" panose="020B0502020202020204" pitchFamily="34" charset="0"/>
              </a:rPr>
              <a:t>response.</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smtClean="0">
                <a:latin typeface="Century Gothic" panose="020B0502020202020204" pitchFamily="34" charset="0"/>
              </a:rPr>
              <a:t>Quick Key</a:t>
            </a:r>
          </a:p>
          <a:p>
            <a:endParaRPr lang="en-US" dirty="0">
              <a:latin typeface="Century Gothic" panose="020B0502020202020204" pitchFamily="34" charset="0"/>
            </a:endParaRPr>
          </a:p>
        </p:txBody>
      </p:sp>
    </p:spTree>
    <p:extLst>
      <p:ext uri="{BB962C8B-B14F-4D97-AF65-F5344CB8AC3E}">
        <p14:creationId xmlns:p14="http://schemas.microsoft.com/office/powerpoint/2010/main" val="2392975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Screen</a:t>
            </a:r>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616" y="1524000"/>
            <a:ext cx="6169025"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1000" y="1718846"/>
            <a:ext cx="1752600" cy="338554"/>
          </a:xfrm>
          <a:prstGeom prst="rect">
            <a:avLst/>
          </a:prstGeom>
          <a:noFill/>
        </p:spPr>
        <p:txBody>
          <a:bodyPr wrap="square" rtlCol="0">
            <a:spAutoFit/>
          </a:bodyPr>
          <a:lstStyle/>
          <a:p>
            <a:pPr algn="ctr"/>
            <a:r>
              <a:rPr lang="en-US" sz="1600" b="1" dirty="0" smtClean="0">
                <a:latin typeface="Century Gothic" panose="020B0502020202020204" pitchFamily="34" charset="0"/>
              </a:rPr>
              <a:t>Student Score</a:t>
            </a:r>
            <a:endParaRPr lang="en-US" sz="1600" b="1" dirty="0">
              <a:latin typeface="Century Gothic" panose="020B0502020202020204" pitchFamily="34" charset="0"/>
            </a:endParaRPr>
          </a:p>
        </p:txBody>
      </p:sp>
      <p:sp>
        <p:nvSpPr>
          <p:cNvPr id="7" name="TextBox 6"/>
          <p:cNvSpPr txBox="1"/>
          <p:nvPr/>
        </p:nvSpPr>
        <p:spPr>
          <a:xfrm>
            <a:off x="76200" y="2521803"/>
            <a:ext cx="2354778" cy="830997"/>
          </a:xfrm>
          <a:prstGeom prst="rect">
            <a:avLst/>
          </a:prstGeom>
          <a:noFill/>
        </p:spPr>
        <p:txBody>
          <a:bodyPr wrap="square" rtlCol="0">
            <a:spAutoFit/>
          </a:bodyPr>
          <a:lstStyle/>
          <a:p>
            <a:pPr algn="ctr"/>
            <a:r>
              <a:rPr lang="en-US" sz="1600" dirty="0" smtClean="0">
                <a:latin typeface="Century Gothic" panose="020B0502020202020204" pitchFamily="34" charset="0"/>
              </a:rPr>
              <a:t>Link to </a:t>
            </a:r>
            <a:r>
              <a:rPr lang="en-US" sz="1600" b="1" dirty="0">
                <a:latin typeface="Century Gothic" panose="020B0502020202020204" pitchFamily="34" charset="0"/>
              </a:rPr>
              <a:t>i</a:t>
            </a:r>
            <a:r>
              <a:rPr lang="en-US" sz="1600" b="1" dirty="0" smtClean="0">
                <a:latin typeface="Century Gothic" panose="020B0502020202020204" pitchFamily="34" charset="0"/>
              </a:rPr>
              <a:t>nvalidate </a:t>
            </a:r>
            <a:r>
              <a:rPr lang="en-US" sz="1600" dirty="0" smtClean="0">
                <a:latin typeface="Century Gothic" panose="020B0502020202020204" pitchFamily="34" charset="0"/>
              </a:rPr>
              <a:t>results if a scoring error was made</a:t>
            </a:r>
            <a:endParaRPr lang="en-US" sz="1600" dirty="0">
              <a:latin typeface="Century Gothic" panose="020B0502020202020204" pitchFamily="34" charset="0"/>
            </a:endParaRPr>
          </a:p>
        </p:txBody>
      </p:sp>
      <p:sp>
        <p:nvSpPr>
          <p:cNvPr id="8" name="TextBox 7"/>
          <p:cNvSpPr txBox="1"/>
          <p:nvPr/>
        </p:nvSpPr>
        <p:spPr>
          <a:xfrm>
            <a:off x="228600" y="4960203"/>
            <a:ext cx="2126178" cy="830997"/>
          </a:xfrm>
          <a:prstGeom prst="rect">
            <a:avLst/>
          </a:prstGeom>
          <a:noFill/>
        </p:spPr>
        <p:txBody>
          <a:bodyPr wrap="square" rtlCol="0">
            <a:spAutoFit/>
          </a:bodyPr>
          <a:lstStyle/>
          <a:p>
            <a:pPr algn="ctr"/>
            <a:r>
              <a:rPr lang="en-US" sz="1600" dirty="0" smtClean="0">
                <a:latin typeface="Century Gothic" panose="020B0502020202020204" pitchFamily="34" charset="0"/>
              </a:rPr>
              <a:t>Click </a:t>
            </a:r>
            <a:r>
              <a:rPr lang="en-US" sz="1600" b="1" dirty="0" smtClean="0">
                <a:latin typeface="Century Gothic" panose="020B0502020202020204" pitchFamily="34" charset="0"/>
              </a:rPr>
              <a:t>“done” </a:t>
            </a:r>
            <a:r>
              <a:rPr lang="en-US" sz="1600" dirty="0" smtClean="0">
                <a:latin typeface="Century Gothic" panose="020B0502020202020204" pitchFamily="34" charset="0"/>
              </a:rPr>
              <a:t>when you are finished reviewing results</a:t>
            </a:r>
            <a:endParaRPr lang="en-US" sz="1600" dirty="0">
              <a:latin typeface="Century Gothic" panose="020B0502020202020204" pitchFamily="34" charset="0"/>
            </a:endParaRPr>
          </a:p>
        </p:txBody>
      </p:sp>
      <p:sp>
        <p:nvSpPr>
          <p:cNvPr id="9" name="TextBox 8"/>
          <p:cNvSpPr txBox="1"/>
          <p:nvPr/>
        </p:nvSpPr>
        <p:spPr>
          <a:xfrm>
            <a:off x="76200" y="3570982"/>
            <a:ext cx="2354778" cy="1077218"/>
          </a:xfrm>
          <a:prstGeom prst="rect">
            <a:avLst/>
          </a:prstGeom>
          <a:noFill/>
        </p:spPr>
        <p:txBody>
          <a:bodyPr wrap="square" rtlCol="0">
            <a:spAutoFit/>
          </a:bodyPr>
          <a:lstStyle/>
          <a:p>
            <a:pPr algn="ctr"/>
            <a:r>
              <a:rPr lang="en-US" sz="1600" dirty="0" smtClean="0">
                <a:latin typeface="Century Gothic" panose="020B0502020202020204" pitchFamily="34" charset="0"/>
              </a:rPr>
              <a:t>Individual responses that are color coded based on the child’s answer</a:t>
            </a:r>
            <a:endParaRPr lang="en-US" sz="1600" dirty="0">
              <a:latin typeface="Century Gothic" panose="020B0502020202020204" pitchFamily="34" charset="0"/>
            </a:endParaRPr>
          </a:p>
        </p:txBody>
      </p:sp>
      <p:cxnSp>
        <p:nvCxnSpPr>
          <p:cNvPr id="5" name="Straight Arrow Connector 4"/>
          <p:cNvCxnSpPr/>
          <p:nvPr/>
        </p:nvCxnSpPr>
        <p:spPr>
          <a:xfrm flipV="1">
            <a:off x="1752600" y="1888123"/>
            <a:ext cx="3352800" cy="2454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981200" y="2209800"/>
            <a:ext cx="1066800" cy="3120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286000" y="3352800"/>
            <a:ext cx="2438400" cy="218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291689" y="5867400"/>
            <a:ext cx="6404511"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0204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a:t>Phonological Awareness </a:t>
            </a:r>
            <a:r>
              <a:rPr lang="en-US" dirty="0" smtClean="0"/>
              <a:t>Administration Videos</a:t>
            </a:r>
            <a:endParaRPr lang="en-US" dirty="0"/>
          </a:p>
        </p:txBody>
      </p:sp>
      <p:sp>
        <p:nvSpPr>
          <p:cNvPr id="3" name="Content Placeholder 2"/>
          <p:cNvSpPr>
            <a:spLocks noGrp="1"/>
          </p:cNvSpPr>
          <p:nvPr>
            <p:ph idx="1"/>
          </p:nvPr>
        </p:nvSpPr>
        <p:spPr>
          <a:xfrm>
            <a:off x="152400" y="1447800"/>
            <a:ext cx="8839200" cy="4572000"/>
          </a:xfrm>
        </p:spPr>
        <p:txBody>
          <a:bodyPr>
            <a:normAutofit fontScale="25000" lnSpcReduction="20000"/>
          </a:bodyPr>
          <a:lstStyle/>
          <a:p>
            <a:endParaRPr lang="en-US" sz="2800" dirty="0" smtClean="0"/>
          </a:p>
          <a:p>
            <a:pPr marL="0" indent="0">
              <a:buNone/>
            </a:pPr>
            <a:r>
              <a:rPr lang="en-US" sz="8000" dirty="0" smtClean="0"/>
              <a:t>Click the links to view administration videos for the </a:t>
            </a:r>
            <a:r>
              <a:rPr lang="en-US" sz="8000" dirty="0"/>
              <a:t>following assessments for Phonological Awareness. </a:t>
            </a:r>
            <a:r>
              <a:rPr lang="en-US" sz="8000" dirty="0" smtClean="0"/>
              <a:t>After the each video</a:t>
            </a:r>
            <a:r>
              <a:rPr lang="en-US" sz="8000" dirty="0"/>
              <a:t>, log into the assessment and </a:t>
            </a:r>
            <a:r>
              <a:rPr lang="en-US" sz="8000" dirty="0" smtClean="0"/>
              <a:t>practice each component.</a:t>
            </a:r>
            <a:endParaRPr lang="en-US" sz="8000" dirty="0"/>
          </a:p>
          <a:p>
            <a:pPr marL="0" lvl="0" indent="0">
              <a:spcBef>
                <a:spcPts val="0"/>
              </a:spcBef>
              <a:buNone/>
            </a:pPr>
            <a:endParaRPr lang="en-US" sz="7200" b="1" dirty="0" smtClean="0">
              <a:solidFill>
                <a:prstClr val="black"/>
              </a:solidFill>
            </a:endParaRPr>
          </a:p>
          <a:p>
            <a:pPr marL="0" lvl="0" indent="0" algn="ctr">
              <a:spcBef>
                <a:spcPts val="0"/>
              </a:spcBef>
              <a:buNone/>
            </a:pPr>
            <a:r>
              <a:rPr lang="en-US" sz="7200" b="1" dirty="0" smtClean="0">
                <a:solidFill>
                  <a:prstClr val="black"/>
                </a:solidFill>
              </a:rPr>
              <a:t>Listening</a:t>
            </a:r>
            <a:endParaRPr lang="en-US" sz="7200" b="1" dirty="0">
              <a:solidFill>
                <a:prstClr val="black"/>
              </a:solidFill>
            </a:endParaRPr>
          </a:p>
          <a:p>
            <a:pPr marL="0" lvl="0" indent="0" algn="ctr">
              <a:spcBef>
                <a:spcPts val="0"/>
              </a:spcBef>
              <a:buNone/>
            </a:pPr>
            <a:r>
              <a:rPr lang="en-US" sz="7200" u="sng" dirty="0">
                <a:solidFill>
                  <a:prstClr val="black"/>
                </a:solidFill>
                <a:hlinkClick r:id="rId3"/>
              </a:rPr>
              <a:t>http://content.cliengage.org/players/D8DFyJvz-upZaQlQy.html</a:t>
            </a:r>
            <a:endParaRPr lang="en-US" sz="7200" dirty="0">
              <a:solidFill>
                <a:prstClr val="black"/>
              </a:solidFill>
            </a:endParaRPr>
          </a:p>
          <a:p>
            <a:pPr marL="0" lvl="0" indent="0" algn="ctr">
              <a:spcBef>
                <a:spcPts val="0"/>
              </a:spcBef>
              <a:buNone/>
            </a:pPr>
            <a:endParaRPr lang="en-US" sz="7200" b="1" dirty="0" smtClean="0">
              <a:solidFill>
                <a:prstClr val="black"/>
              </a:solidFill>
            </a:endParaRPr>
          </a:p>
          <a:p>
            <a:pPr marL="0" lvl="0" indent="0" algn="ctr">
              <a:spcBef>
                <a:spcPts val="0"/>
              </a:spcBef>
              <a:buNone/>
            </a:pPr>
            <a:endParaRPr lang="en-US" sz="7200" b="1" dirty="0">
              <a:solidFill>
                <a:prstClr val="black"/>
              </a:solidFill>
            </a:endParaRPr>
          </a:p>
          <a:p>
            <a:pPr marL="0" lvl="0" indent="0" algn="ctr">
              <a:spcBef>
                <a:spcPts val="0"/>
              </a:spcBef>
              <a:buNone/>
            </a:pPr>
            <a:r>
              <a:rPr lang="en-US" sz="7200" b="1" dirty="0" smtClean="0">
                <a:solidFill>
                  <a:prstClr val="black"/>
                </a:solidFill>
              </a:rPr>
              <a:t>Rhyming </a:t>
            </a:r>
            <a:r>
              <a:rPr lang="en-US" sz="7200" b="1" dirty="0">
                <a:solidFill>
                  <a:prstClr val="black"/>
                </a:solidFill>
              </a:rPr>
              <a:t>I</a:t>
            </a:r>
          </a:p>
          <a:p>
            <a:pPr marL="0" lvl="0" indent="0" algn="ctr">
              <a:spcBef>
                <a:spcPts val="0"/>
              </a:spcBef>
              <a:buNone/>
            </a:pPr>
            <a:r>
              <a:rPr lang="en-US" sz="7200" u="sng" dirty="0">
                <a:solidFill>
                  <a:prstClr val="black"/>
                </a:solidFill>
                <a:hlinkClick r:id="rId4"/>
              </a:rPr>
              <a:t>http://content.cliengage.org/players/mWQSlbm4-upZaQlQy.html</a:t>
            </a:r>
            <a:r>
              <a:rPr lang="en-US" sz="7200" dirty="0">
                <a:solidFill>
                  <a:prstClr val="black"/>
                </a:solidFill>
              </a:rPr>
              <a:t> </a:t>
            </a:r>
          </a:p>
          <a:p>
            <a:pPr marL="0" lvl="0" indent="0" algn="ctr">
              <a:spcBef>
                <a:spcPts val="0"/>
              </a:spcBef>
              <a:buNone/>
            </a:pPr>
            <a:endParaRPr lang="en-US" sz="7200" dirty="0" smtClean="0">
              <a:solidFill>
                <a:prstClr val="black"/>
              </a:solidFill>
            </a:endParaRPr>
          </a:p>
          <a:p>
            <a:pPr marL="0" lvl="0" indent="0" algn="ctr">
              <a:spcBef>
                <a:spcPts val="0"/>
              </a:spcBef>
              <a:buNone/>
            </a:pPr>
            <a:r>
              <a:rPr lang="en-US" sz="7200" dirty="0">
                <a:solidFill>
                  <a:prstClr val="black"/>
                </a:solidFill>
              </a:rPr>
              <a:t> </a:t>
            </a:r>
          </a:p>
          <a:p>
            <a:pPr marL="0" lvl="0" indent="0" algn="ctr">
              <a:spcBef>
                <a:spcPts val="0"/>
              </a:spcBef>
              <a:buNone/>
            </a:pPr>
            <a:r>
              <a:rPr lang="en-US" sz="7200" b="1" dirty="0">
                <a:solidFill>
                  <a:prstClr val="black"/>
                </a:solidFill>
              </a:rPr>
              <a:t>Rhyming II</a:t>
            </a:r>
          </a:p>
          <a:p>
            <a:pPr marL="0" lvl="0" indent="0" algn="ctr">
              <a:spcBef>
                <a:spcPts val="0"/>
              </a:spcBef>
              <a:buNone/>
            </a:pPr>
            <a:r>
              <a:rPr lang="en-US" sz="7200" u="sng" dirty="0">
                <a:solidFill>
                  <a:prstClr val="black"/>
                </a:solidFill>
                <a:hlinkClick r:id="rId5"/>
              </a:rPr>
              <a:t>http://content.cliengage.org/players/D2iLTWEM-upZaQlQy.html</a:t>
            </a:r>
            <a:endParaRPr lang="en-US" sz="7200" dirty="0">
              <a:solidFill>
                <a:prstClr val="black"/>
              </a:solidFill>
            </a:endParaRPr>
          </a:p>
          <a:p>
            <a:pPr marL="0" lvl="0" indent="0" algn="ctr">
              <a:spcBef>
                <a:spcPts val="0"/>
              </a:spcBef>
              <a:buNone/>
            </a:pPr>
            <a:r>
              <a:rPr lang="en-US" sz="7200" dirty="0">
                <a:solidFill>
                  <a:prstClr val="black"/>
                </a:solidFill>
              </a:rPr>
              <a:t> </a:t>
            </a:r>
          </a:p>
          <a:p>
            <a:pPr marL="0" indent="0">
              <a:buNone/>
            </a:pPr>
            <a:endParaRPr lang="en-US" sz="9600" dirty="0"/>
          </a:p>
          <a:p>
            <a:endParaRPr lang="en-US" sz="6000" dirty="0"/>
          </a:p>
          <a:p>
            <a:pPr marL="0" indent="0">
              <a:buNone/>
            </a:pPr>
            <a:r>
              <a:rPr lang="en-US" sz="6000" i="1" dirty="0"/>
              <a:t>Note: Participants may discuss afterwards if on an on-line discussion</a:t>
            </a:r>
            <a:r>
              <a:rPr lang="en-US" sz="6000" dirty="0"/>
              <a:t>. </a:t>
            </a:r>
          </a:p>
        </p:txBody>
      </p:sp>
    </p:spTree>
    <p:extLst>
      <p:ext uri="{BB962C8B-B14F-4D97-AF65-F5344CB8AC3E}">
        <p14:creationId xmlns:p14="http://schemas.microsoft.com/office/powerpoint/2010/main" val="58165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534400" cy="1143000"/>
          </a:xfrm>
        </p:spPr>
        <p:txBody>
          <a:bodyPr>
            <a:normAutofit fontScale="90000"/>
          </a:bodyPr>
          <a:lstStyle/>
          <a:p>
            <a:pPr algn="l"/>
            <a:r>
              <a:rPr lang="en-US" dirty="0" smtClean="0"/>
              <a:t>Why CIRCLE Progress Monitoring ?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Well -established reliability and validity when used with 3 and 4 year olds (relates to other tests and predicts child outcomes).</a:t>
            </a:r>
          </a:p>
          <a:p>
            <a:endParaRPr lang="en-US" dirty="0" smtClean="0"/>
          </a:p>
          <a:p>
            <a:r>
              <a:rPr lang="en-US" dirty="0" smtClean="0"/>
              <a:t>Designed to be administered quickly and yield immediate feedback and suggestions for teachers. </a:t>
            </a:r>
          </a:p>
          <a:p>
            <a:endParaRPr lang="en-US" dirty="0" smtClean="0"/>
          </a:p>
          <a:p>
            <a:r>
              <a:rPr lang="en-US" dirty="0" smtClean="0"/>
              <a:t>Texas School Ready model research demonstrates that the CIRCLE Assessment System and the activity groupings/suggestions improved child outcomes.</a:t>
            </a:r>
          </a:p>
          <a:p>
            <a:endParaRPr lang="en-US" dirty="0" smtClean="0"/>
          </a:p>
        </p:txBody>
      </p:sp>
    </p:spTree>
    <p:extLst>
      <p:ext uri="{BB962C8B-B14F-4D97-AF65-F5344CB8AC3E}">
        <p14:creationId xmlns:p14="http://schemas.microsoft.com/office/powerpoint/2010/main" val="16487842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a:t>Phonological Awareness </a:t>
            </a:r>
            <a:r>
              <a:rPr lang="en-US" dirty="0" smtClean="0"/>
              <a:t>Administration Videos</a:t>
            </a:r>
            <a:endParaRPr lang="en-US" dirty="0"/>
          </a:p>
        </p:txBody>
      </p:sp>
      <p:sp>
        <p:nvSpPr>
          <p:cNvPr id="3" name="Content Placeholder 2"/>
          <p:cNvSpPr>
            <a:spLocks noGrp="1"/>
          </p:cNvSpPr>
          <p:nvPr>
            <p:ph idx="1"/>
          </p:nvPr>
        </p:nvSpPr>
        <p:spPr>
          <a:xfrm>
            <a:off x="152400" y="1524000"/>
            <a:ext cx="8839200" cy="4495800"/>
          </a:xfrm>
        </p:spPr>
        <p:txBody>
          <a:bodyPr>
            <a:normAutofit fontScale="25000" lnSpcReduction="20000"/>
          </a:bodyPr>
          <a:lstStyle/>
          <a:p>
            <a:endParaRPr lang="en-US" sz="2800" dirty="0" smtClean="0"/>
          </a:p>
          <a:p>
            <a:pPr marL="0" indent="0">
              <a:buNone/>
            </a:pPr>
            <a:r>
              <a:rPr lang="en-US" sz="8000" dirty="0"/>
              <a:t>Click the links to view administration videos for the following assessments for Phonological Awareness. After the each video, log into the assessment and practice each component.</a:t>
            </a:r>
          </a:p>
          <a:p>
            <a:pPr marL="0" lvl="0" indent="0">
              <a:spcBef>
                <a:spcPts val="0"/>
              </a:spcBef>
              <a:buNone/>
            </a:pPr>
            <a:endParaRPr lang="en-US" sz="7200" b="1" dirty="0" smtClean="0">
              <a:solidFill>
                <a:prstClr val="black"/>
              </a:solidFill>
            </a:endParaRPr>
          </a:p>
          <a:p>
            <a:pPr marL="0" lvl="0" indent="0" algn="ctr">
              <a:spcBef>
                <a:spcPts val="0"/>
              </a:spcBef>
              <a:buNone/>
            </a:pPr>
            <a:r>
              <a:rPr lang="en-US" sz="7200" dirty="0">
                <a:solidFill>
                  <a:prstClr val="black"/>
                </a:solidFill>
              </a:rPr>
              <a:t> </a:t>
            </a:r>
          </a:p>
          <a:p>
            <a:pPr marL="0" lvl="0" indent="0" algn="ctr">
              <a:spcBef>
                <a:spcPts val="0"/>
              </a:spcBef>
              <a:buNone/>
            </a:pPr>
            <a:r>
              <a:rPr lang="en-US" sz="7200" dirty="0">
                <a:solidFill>
                  <a:prstClr val="black"/>
                </a:solidFill>
              </a:rPr>
              <a:t> </a:t>
            </a:r>
            <a:r>
              <a:rPr lang="en-US" sz="7200" b="1" dirty="0" smtClean="0">
                <a:solidFill>
                  <a:prstClr val="black"/>
                </a:solidFill>
              </a:rPr>
              <a:t>Alliteration</a:t>
            </a:r>
            <a:endParaRPr lang="en-US" sz="7200" b="1" dirty="0">
              <a:solidFill>
                <a:prstClr val="black"/>
              </a:solidFill>
            </a:endParaRPr>
          </a:p>
          <a:p>
            <a:pPr marL="0" lvl="0" indent="0" algn="ctr">
              <a:spcBef>
                <a:spcPts val="0"/>
              </a:spcBef>
              <a:buNone/>
            </a:pPr>
            <a:r>
              <a:rPr lang="en-US" sz="7200" u="sng" dirty="0">
                <a:solidFill>
                  <a:prstClr val="black"/>
                </a:solidFill>
                <a:hlinkClick r:id="rId3"/>
              </a:rPr>
              <a:t>http://content.cliengage.org/players/GaEuYOVc-upZaQlQy.html</a:t>
            </a:r>
            <a:r>
              <a:rPr lang="en-US" sz="7200" dirty="0">
                <a:solidFill>
                  <a:prstClr val="black"/>
                </a:solidFill>
              </a:rPr>
              <a:t> </a:t>
            </a:r>
          </a:p>
          <a:p>
            <a:pPr marL="0" lvl="0" indent="0" algn="ctr">
              <a:spcBef>
                <a:spcPts val="0"/>
              </a:spcBef>
              <a:buNone/>
            </a:pPr>
            <a:r>
              <a:rPr lang="en-US" sz="7200" dirty="0">
                <a:solidFill>
                  <a:prstClr val="black"/>
                </a:solidFill>
              </a:rPr>
              <a:t> </a:t>
            </a:r>
            <a:endParaRPr lang="en-US" sz="7200" dirty="0" smtClean="0">
              <a:solidFill>
                <a:prstClr val="black"/>
              </a:solidFill>
            </a:endParaRPr>
          </a:p>
          <a:p>
            <a:pPr marL="0" lvl="0" indent="0" algn="ctr">
              <a:spcBef>
                <a:spcPts val="0"/>
              </a:spcBef>
              <a:buNone/>
            </a:pPr>
            <a:endParaRPr lang="en-US" sz="7200" dirty="0">
              <a:solidFill>
                <a:prstClr val="black"/>
              </a:solidFill>
            </a:endParaRPr>
          </a:p>
          <a:p>
            <a:pPr marL="0" lvl="0" indent="0" algn="ctr">
              <a:spcBef>
                <a:spcPts val="0"/>
              </a:spcBef>
              <a:buNone/>
            </a:pPr>
            <a:r>
              <a:rPr lang="en-US" sz="7200" b="1" dirty="0">
                <a:solidFill>
                  <a:prstClr val="black"/>
                </a:solidFill>
              </a:rPr>
              <a:t>Words in a Sentence</a:t>
            </a:r>
          </a:p>
          <a:p>
            <a:pPr marL="0" lvl="0" indent="0" algn="ctr">
              <a:spcBef>
                <a:spcPts val="0"/>
              </a:spcBef>
              <a:buNone/>
            </a:pPr>
            <a:r>
              <a:rPr lang="en-US" sz="7200" u="sng" dirty="0">
                <a:solidFill>
                  <a:prstClr val="black"/>
                </a:solidFill>
                <a:hlinkClick r:id="rId4"/>
              </a:rPr>
              <a:t>http://content.cliengage.org/players/H0tGsU88-upZaQlQy.html</a:t>
            </a:r>
            <a:r>
              <a:rPr lang="en-US" sz="7200" dirty="0">
                <a:solidFill>
                  <a:prstClr val="black"/>
                </a:solidFill>
              </a:rPr>
              <a:t>  </a:t>
            </a:r>
          </a:p>
          <a:p>
            <a:pPr marL="0" lvl="0" indent="0" algn="ctr">
              <a:spcBef>
                <a:spcPts val="0"/>
              </a:spcBef>
              <a:buNone/>
            </a:pPr>
            <a:r>
              <a:rPr lang="en-US" sz="7200" dirty="0">
                <a:solidFill>
                  <a:prstClr val="black"/>
                </a:solidFill>
              </a:rPr>
              <a:t> </a:t>
            </a:r>
            <a:endParaRPr lang="en-US" sz="7200" dirty="0" smtClean="0">
              <a:solidFill>
                <a:prstClr val="black"/>
              </a:solidFill>
            </a:endParaRPr>
          </a:p>
          <a:p>
            <a:pPr marL="0" lvl="0" indent="0" algn="ctr">
              <a:spcBef>
                <a:spcPts val="0"/>
              </a:spcBef>
              <a:buNone/>
            </a:pPr>
            <a:endParaRPr lang="en-US" sz="7200" dirty="0">
              <a:solidFill>
                <a:prstClr val="black"/>
              </a:solidFill>
            </a:endParaRPr>
          </a:p>
          <a:p>
            <a:pPr marL="0" lvl="0" indent="0" algn="ctr">
              <a:spcBef>
                <a:spcPts val="0"/>
              </a:spcBef>
              <a:buNone/>
            </a:pPr>
            <a:r>
              <a:rPr lang="en-US" sz="7200" b="1" dirty="0">
                <a:solidFill>
                  <a:prstClr val="black"/>
                </a:solidFill>
              </a:rPr>
              <a:t>Syllabication</a:t>
            </a:r>
          </a:p>
          <a:p>
            <a:pPr marL="0" lvl="0" indent="0" algn="ctr">
              <a:spcBef>
                <a:spcPts val="0"/>
              </a:spcBef>
              <a:buNone/>
            </a:pPr>
            <a:r>
              <a:rPr lang="en-US" sz="7200" u="sng" dirty="0">
                <a:solidFill>
                  <a:prstClr val="black"/>
                </a:solidFill>
                <a:hlinkClick r:id="rId5"/>
              </a:rPr>
              <a:t>http://content.cliengage.org/players/4dta0ocN-upZaQlQy.html</a:t>
            </a:r>
            <a:r>
              <a:rPr lang="en-US" sz="7200" dirty="0">
                <a:solidFill>
                  <a:prstClr val="black"/>
                </a:solidFill>
              </a:rPr>
              <a:t> </a:t>
            </a:r>
          </a:p>
          <a:p>
            <a:pPr marL="0" indent="0">
              <a:buNone/>
            </a:pPr>
            <a:endParaRPr lang="en-US" sz="9600" dirty="0"/>
          </a:p>
          <a:p>
            <a:endParaRPr lang="en-US" sz="6000" dirty="0"/>
          </a:p>
          <a:p>
            <a:pPr marL="0" indent="0">
              <a:buNone/>
            </a:pPr>
            <a:r>
              <a:rPr lang="en-US" sz="6000" i="1" dirty="0"/>
              <a:t>Note: Participants may discuss afterwards if on an on-line discussion</a:t>
            </a:r>
            <a:r>
              <a:rPr lang="en-US" sz="6000" dirty="0"/>
              <a:t>. </a:t>
            </a:r>
          </a:p>
        </p:txBody>
      </p:sp>
    </p:spTree>
    <p:extLst>
      <p:ext uri="{BB962C8B-B14F-4D97-AF65-F5344CB8AC3E}">
        <p14:creationId xmlns:p14="http://schemas.microsoft.com/office/powerpoint/2010/main" val="3392229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Phonological Awareness </a:t>
            </a:r>
            <a:br>
              <a:rPr lang="en-US" dirty="0" smtClean="0"/>
            </a:br>
            <a:r>
              <a:rPr lang="en-US" dirty="0" smtClean="0"/>
              <a:t>Group Practice </a:t>
            </a:r>
            <a:endParaRPr lang="en-US" dirty="0"/>
          </a:p>
        </p:txBody>
      </p:sp>
      <p:sp>
        <p:nvSpPr>
          <p:cNvPr id="3" name="Content Placeholder 2"/>
          <p:cNvSpPr>
            <a:spLocks noGrp="1"/>
          </p:cNvSpPr>
          <p:nvPr>
            <p:ph idx="1"/>
          </p:nvPr>
        </p:nvSpPr>
        <p:spPr/>
        <p:txBody>
          <a:bodyPr>
            <a:normAutofit lnSpcReduction="10000"/>
          </a:bodyPr>
          <a:lstStyle/>
          <a:p>
            <a:endParaRPr lang="en-US" sz="2800" dirty="0" smtClean="0"/>
          </a:p>
          <a:p>
            <a:r>
              <a:rPr lang="en-US" dirty="0" smtClean="0"/>
              <a:t>Log </a:t>
            </a:r>
            <a:r>
              <a:rPr lang="en-US" dirty="0"/>
              <a:t>into assessments and click on </a:t>
            </a:r>
            <a:r>
              <a:rPr lang="en-US" dirty="0" smtClean="0"/>
              <a:t>any of the Phonological Awareness assessments.</a:t>
            </a:r>
            <a:endParaRPr lang="en-US" dirty="0"/>
          </a:p>
          <a:p>
            <a:endParaRPr lang="en-US" sz="1600" dirty="0"/>
          </a:p>
          <a:p>
            <a:r>
              <a:rPr lang="en-US" dirty="0"/>
              <a:t>Practice </a:t>
            </a:r>
            <a:r>
              <a:rPr lang="en-US" dirty="0" smtClean="0"/>
              <a:t>each Phonological Awareness assessment </a:t>
            </a:r>
            <a:r>
              <a:rPr lang="en-US" dirty="0"/>
              <a:t>on your own.</a:t>
            </a:r>
          </a:p>
          <a:p>
            <a:endParaRPr lang="en-US" sz="1600" dirty="0"/>
          </a:p>
          <a:p>
            <a:pPr marL="0" indent="0">
              <a:buNone/>
            </a:pPr>
            <a:r>
              <a:rPr lang="en-US" sz="2400" i="1" dirty="0"/>
              <a:t>Note: Participants may discuss afterwards if on an on-line discussion</a:t>
            </a:r>
            <a:r>
              <a:rPr lang="en-US" sz="2400" dirty="0"/>
              <a:t>. </a:t>
            </a:r>
          </a:p>
        </p:txBody>
      </p:sp>
    </p:spTree>
    <p:extLst>
      <p:ext uri="{BB962C8B-B14F-4D97-AF65-F5344CB8AC3E}">
        <p14:creationId xmlns:p14="http://schemas.microsoft.com/office/powerpoint/2010/main" val="687692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Component</a:t>
            </a:r>
            <a:endParaRPr lang="en-US" dirty="0"/>
          </a:p>
        </p:txBody>
      </p:sp>
      <p:sp>
        <p:nvSpPr>
          <p:cNvPr id="18" name="Content Placeholder 2"/>
          <p:cNvSpPr>
            <a:spLocks noGrp="1"/>
          </p:cNvSpPr>
          <p:nvPr>
            <p:ph idx="1"/>
          </p:nvPr>
        </p:nvSpPr>
        <p:spPr/>
        <p:txBody>
          <a:bodyPr>
            <a:normAutofit fontScale="92500"/>
          </a:bodyPr>
          <a:lstStyle/>
          <a:p>
            <a:r>
              <a:rPr lang="en-US" dirty="0" smtClean="0"/>
              <a:t>The Math Screener is designed to diagnose strengths and weaknesses and to help focus instruction on specific areas of the child’s needs.</a:t>
            </a:r>
          </a:p>
          <a:p>
            <a:r>
              <a:rPr lang="en-US" dirty="0" smtClean="0"/>
              <a:t>This assessment is not a timed assessment.  The test are linked for continuation.</a:t>
            </a:r>
          </a:p>
          <a:p>
            <a:r>
              <a:rPr lang="en-US" dirty="0" smtClean="0"/>
              <a:t>This assessment covers multiple tasks to assess a child’s understanding of math skills.</a:t>
            </a:r>
          </a:p>
          <a:p>
            <a:pPr lvl="1"/>
            <a:endParaRPr lang="en-US" dirty="0" smtClean="0"/>
          </a:p>
          <a:p>
            <a:pPr lvl="1"/>
            <a:endParaRPr lang="en-US" dirty="0" smtClean="0"/>
          </a:p>
        </p:txBody>
      </p:sp>
      <p:sp>
        <p:nvSpPr>
          <p:cNvPr id="4" name="Slide Number Placeholder 3"/>
          <p:cNvSpPr>
            <a:spLocks noGrp="1"/>
          </p:cNvSpPr>
          <p:nvPr>
            <p:ph type="sldNum" sz="quarter" idx="4294967295"/>
          </p:nvPr>
        </p:nvSpPr>
        <p:spPr>
          <a:xfrm>
            <a:off x="8005763" y="6356350"/>
            <a:ext cx="1138237" cy="365125"/>
          </a:xfrm>
          <a:prstGeom prst="rect">
            <a:avLst/>
          </a:prstGeom>
        </p:spPr>
        <p:txBody>
          <a:bodyPr/>
          <a:lstStyle/>
          <a:p>
            <a:fld id="{289E1528-776D-4DA7-A43C-1C1A4024DAA9}" type="slidenum">
              <a:rPr lang="en-US" smtClean="0">
                <a:solidFill>
                  <a:srgbClr val="FFFFFF">
                    <a:tint val="75000"/>
                  </a:srgbClr>
                </a:solidFill>
              </a:rPr>
              <a:pPr/>
              <a:t>42</a:t>
            </a:fld>
            <a:endParaRPr lang="en-US" dirty="0">
              <a:solidFill>
                <a:srgbClr val="FFFFFF">
                  <a:tint val="75000"/>
                </a:srgbClr>
              </a:solidFill>
            </a:endParaRPr>
          </a:p>
        </p:txBody>
      </p:sp>
    </p:spTree>
    <p:extLst>
      <p:ext uri="{BB962C8B-B14F-4D97-AF65-F5344CB8AC3E}">
        <p14:creationId xmlns:p14="http://schemas.microsoft.com/office/powerpoint/2010/main" val="36531853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normAutofit fontScale="90000"/>
          </a:bodyPr>
          <a:lstStyle/>
          <a:p>
            <a:r>
              <a:rPr lang="en-US" dirty="0" smtClean="0"/>
              <a:t>Math Tasks in CIRCLE Assessment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8950691"/>
              </p:ext>
            </p:extLst>
          </p:nvPr>
        </p:nvGraphicFramePr>
        <p:xfrm>
          <a:off x="457200" y="1600200"/>
          <a:ext cx="8229600" cy="4414520"/>
        </p:xfrm>
        <a:graphic>
          <a:graphicData uri="http://schemas.openxmlformats.org/drawingml/2006/table">
            <a:tbl>
              <a:tblPr bandRow="1">
                <a:tableStyleId>{5C22544A-7EE6-4342-B048-85BDC9FD1C3A}</a:tableStyleId>
              </a:tblPr>
              <a:tblGrid>
                <a:gridCol w="2743200"/>
                <a:gridCol w="5486400"/>
              </a:tblGrid>
              <a:tr h="838200">
                <a:tc>
                  <a:txBody>
                    <a:bodyPr/>
                    <a:lstStyle/>
                    <a:p>
                      <a:r>
                        <a:rPr lang="en-US" b="1" dirty="0" smtClean="0">
                          <a:latin typeface="Century Gothic" panose="020B0502020202020204" pitchFamily="34" charset="0"/>
                        </a:rPr>
                        <a:t>Rote Counting</a:t>
                      </a:r>
                      <a:endParaRPr lang="en-US" b="1" dirty="0">
                        <a:latin typeface="Century Gothic" panose="020B0502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latin typeface="Century Gothic" panose="020B0502020202020204" pitchFamily="34" charset="0"/>
                          <a:cs typeface="Levenim MT" pitchFamily="2" charset="-79"/>
                        </a:rPr>
                        <a:t>Students successfully counts to the highest number in consecutive order</a:t>
                      </a:r>
                    </a:p>
                  </a:txBody>
                  <a:tcPr/>
                </a:tc>
              </a:tr>
              <a:tr h="370840">
                <a:tc>
                  <a:txBody>
                    <a:bodyPr/>
                    <a:lstStyle/>
                    <a:p>
                      <a:r>
                        <a:rPr lang="en-US" b="1" dirty="0" smtClean="0">
                          <a:latin typeface="Century Gothic" panose="020B0502020202020204" pitchFamily="34" charset="0"/>
                        </a:rPr>
                        <a:t>Set Counting</a:t>
                      </a:r>
                      <a:endParaRPr lang="en-US" b="1" dirty="0">
                        <a:latin typeface="Century Gothic" panose="020B0502020202020204" pitchFamily="34" charset="0"/>
                      </a:endParaRPr>
                    </a:p>
                  </a:txBody>
                  <a:tcPr/>
                </a:tc>
                <a:tc>
                  <a:txBody>
                    <a:bodyPr/>
                    <a:lstStyle/>
                    <a:p>
                      <a:r>
                        <a:rPr lang="en-US" dirty="0" smtClean="0">
                          <a:latin typeface="Century Gothic" panose="020B0502020202020204" pitchFamily="34" charset="0"/>
                        </a:rPr>
                        <a:t>Students counts the number of items</a:t>
                      </a:r>
                      <a:r>
                        <a:rPr lang="en-US" baseline="0" dirty="0" smtClean="0">
                          <a:latin typeface="Century Gothic" panose="020B0502020202020204" pitchFamily="34" charset="0"/>
                        </a:rPr>
                        <a:t> on the screen and give the number verbally</a:t>
                      </a:r>
                      <a:endParaRPr lang="en-US" dirty="0">
                        <a:latin typeface="Century Gothic" panose="020B0502020202020204" pitchFamily="34" charset="0"/>
                      </a:endParaRPr>
                    </a:p>
                  </a:txBody>
                  <a:tcPr/>
                </a:tc>
              </a:tr>
              <a:tr h="370840">
                <a:tc>
                  <a:txBody>
                    <a:bodyPr/>
                    <a:lstStyle/>
                    <a:p>
                      <a:r>
                        <a:rPr lang="en-US" b="1" dirty="0" smtClean="0">
                          <a:latin typeface="Century Gothic" panose="020B0502020202020204" pitchFamily="34" charset="0"/>
                        </a:rPr>
                        <a:t>Number Naming</a:t>
                      </a:r>
                      <a:endParaRPr lang="en-US" b="1" dirty="0">
                        <a:latin typeface="Century Gothic" panose="020B0502020202020204" pitchFamily="34" charset="0"/>
                      </a:endParaRPr>
                    </a:p>
                  </a:txBody>
                  <a:tcPr/>
                </a:tc>
                <a:tc>
                  <a:txBody>
                    <a:bodyPr/>
                    <a:lstStyle/>
                    <a:p>
                      <a:r>
                        <a:rPr lang="en-US" dirty="0" smtClean="0">
                          <a:latin typeface="Century Gothic" panose="020B0502020202020204" pitchFamily="34" charset="0"/>
                        </a:rPr>
                        <a:t>Students identify</a:t>
                      </a:r>
                      <a:r>
                        <a:rPr lang="en-US" baseline="0" dirty="0" smtClean="0">
                          <a:latin typeface="Century Gothic" panose="020B0502020202020204" pitchFamily="34" charset="0"/>
                        </a:rPr>
                        <a:t> a picture of a number.</a:t>
                      </a:r>
                      <a:endParaRPr lang="en-US" dirty="0">
                        <a:latin typeface="Century Gothic" panose="020B0502020202020204" pitchFamily="34" charset="0"/>
                      </a:endParaRPr>
                    </a:p>
                  </a:txBody>
                  <a:tcPr/>
                </a:tc>
              </a:tr>
              <a:tr h="370840">
                <a:tc>
                  <a:txBody>
                    <a:bodyPr/>
                    <a:lstStyle/>
                    <a:p>
                      <a:r>
                        <a:rPr lang="en-US" b="1" dirty="0" smtClean="0">
                          <a:latin typeface="Century Gothic" panose="020B0502020202020204" pitchFamily="34" charset="0"/>
                        </a:rPr>
                        <a:t>Number Discrimination</a:t>
                      </a:r>
                      <a:endParaRPr lang="en-US" b="1" dirty="0">
                        <a:latin typeface="Century Gothic" panose="020B0502020202020204" pitchFamily="34" charset="0"/>
                      </a:endParaRPr>
                    </a:p>
                  </a:txBody>
                  <a:tcPr/>
                </a:tc>
                <a:tc>
                  <a:txBody>
                    <a:bodyPr/>
                    <a:lstStyle/>
                    <a:p>
                      <a:r>
                        <a:rPr lang="en-US" dirty="0" smtClean="0">
                          <a:latin typeface="Century Gothic" panose="020B0502020202020204" pitchFamily="34" charset="0"/>
                        </a:rPr>
                        <a:t>Students will pick</a:t>
                      </a:r>
                      <a:r>
                        <a:rPr lang="en-US" baseline="0" dirty="0" smtClean="0">
                          <a:latin typeface="Century Gothic" panose="020B0502020202020204" pitchFamily="34" charset="0"/>
                        </a:rPr>
                        <a:t> out a specific number among other numbers</a:t>
                      </a:r>
                      <a:endParaRPr lang="en-US" dirty="0">
                        <a:latin typeface="Century Gothic" panose="020B0502020202020204" pitchFamily="34" charset="0"/>
                      </a:endParaRPr>
                    </a:p>
                  </a:txBody>
                  <a:tcPr/>
                </a:tc>
              </a:tr>
              <a:tr h="370840">
                <a:tc>
                  <a:txBody>
                    <a:bodyPr/>
                    <a:lstStyle/>
                    <a:p>
                      <a:r>
                        <a:rPr lang="en-US" b="1" dirty="0" smtClean="0">
                          <a:latin typeface="Century Gothic" panose="020B0502020202020204" pitchFamily="34" charset="0"/>
                        </a:rPr>
                        <a:t>Shape Discrimination</a:t>
                      </a:r>
                      <a:endParaRPr lang="en-US" b="1" dirty="0">
                        <a:latin typeface="Century Gothic" panose="020B0502020202020204" pitchFamily="34" charset="0"/>
                      </a:endParaRPr>
                    </a:p>
                  </a:txBody>
                  <a:tcPr/>
                </a:tc>
                <a:tc>
                  <a:txBody>
                    <a:bodyPr/>
                    <a:lstStyle/>
                    <a:p>
                      <a:r>
                        <a:rPr lang="en-US" dirty="0" smtClean="0">
                          <a:latin typeface="Century Gothic" panose="020B0502020202020204" pitchFamily="34" charset="0"/>
                        </a:rPr>
                        <a:t>Students will identify pictures</a:t>
                      </a:r>
                      <a:r>
                        <a:rPr lang="en-US" baseline="0" dirty="0" smtClean="0">
                          <a:latin typeface="Century Gothic" panose="020B0502020202020204" pitchFamily="34" charset="0"/>
                        </a:rPr>
                        <a:t> of specific shapes among other shapes</a:t>
                      </a:r>
                      <a:endParaRPr lang="en-US" dirty="0">
                        <a:latin typeface="Century Gothic" panose="020B0502020202020204" pitchFamily="34" charset="0"/>
                      </a:endParaRPr>
                    </a:p>
                  </a:txBody>
                  <a:tcPr/>
                </a:tc>
              </a:tr>
              <a:tr h="370840">
                <a:tc>
                  <a:txBody>
                    <a:bodyPr/>
                    <a:lstStyle/>
                    <a:p>
                      <a:r>
                        <a:rPr lang="en-US" b="1" dirty="0" smtClean="0">
                          <a:latin typeface="Century Gothic" panose="020B0502020202020204" pitchFamily="34" charset="0"/>
                        </a:rPr>
                        <a:t>Shape Naming</a:t>
                      </a:r>
                      <a:endParaRPr lang="en-US" b="1" dirty="0">
                        <a:latin typeface="Century Gothic" panose="020B0502020202020204" pitchFamily="34" charset="0"/>
                      </a:endParaRPr>
                    </a:p>
                  </a:txBody>
                  <a:tcPr/>
                </a:tc>
                <a:tc>
                  <a:txBody>
                    <a:bodyPr/>
                    <a:lstStyle/>
                    <a:p>
                      <a:r>
                        <a:rPr lang="en-US" dirty="0" smtClean="0">
                          <a:latin typeface="Century Gothic" panose="020B0502020202020204" pitchFamily="34" charset="0"/>
                        </a:rPr>
                        <a:t>Students identify</a:t>
                      </a:r>
                      <a:r>
                        <a:rPr lang="en-US" baseline="0" dirty="0" smtClean="0">
                          <a:latin typeface="Century Gothic" panose="020B0502020202020204" pitchFamily="34" charset="0"/>
                        </a:rPr>
                        <a:t> pictures of shapes</a:t>
                      </a:r>
                      <a:endParaRPr lang="en-US" dirty="0">
                        <a:latin typeface="Century Gothic" panose="020B0502020202020204" pitchFamily="34" charset="0"/>
                      </a:endParaRPr>
                    </a:p>
                  </a:txBody>
                  <a:tcPr/>
                </a:tc>
              </a:tr>
              <a:tr h="370840">
                <a:tc>
                  <a:txBody>
                    <a:bodyPr/>
                    <a:lstStyle/>
                    <a:p>
                      <a:r>
                        <a:rPr lang="en-US" b="1" dirty="0" smtClean="0">
                          <a:latin typeface="Century Gothic" panose="020B0502020202020204" pitchFamily="34" charset="0"/>
                        </a:rPr>
                        <a:t>Operations</a:t>
                      </a:r>
                      <a:endParaRPr lang="en-US" b="1" dirty="0">
                        <a:latin typeface="Century Gothic" panose="020B0502020202020204" pitchFamily="34" charset="0"/>
                      </a:endParaRPr>
                    </a:p>
                  </a:txBody>
                  <a:tcPr/>
                </a:tc>
                <a:tc>
                  <a:txBody>
                    <a:bodyPr/>
                    <a:lstStyle/>
                    <a:p>
                      <a:r>
                        <a:rPr lang="en-US" dirty="0" smtClean="0">
                          <a:latin typeface="Century Gothic" panose="020B0502020202020204" pitchFamily="34" charset="0"/>
                        </a:rPr>
                        <a:t>Students use addition</a:t>
                      </a:r>
                      <a:r>
                        <a:rPr lang="en-US" baseline="0" dirty="0" smtClean="0">
                          <a:latin typeface="Century Gothic" panose="020B0502020202020204" pitchFamily="34" charset="0"/>
                        </a:rPr>
                        <a:t> and subtraction to respond the the question while referring to pictures on the screen</a:t>
                      </a:r>
                      <a:endParaRPr lang="en-US" dirty="0">
                        <a:latin typeface="Century Gothic" panose="020B0502020202020204" pitchFamily="34" charset="0"/>
                      </a:endParaRPr>
                    </a:p>
                  </a:txBody>
                  <a:tcPr/>
                </a:tc>
              </a:tr>
            </a:tbl>
          </a:graphicData>
        </a:graphic>
      </p:graphicFrame>
    </p:spTree>
    <p:extLst>
      <p:ext uri="{BB962C8B-B14F-4D97-AF65-F5344CB8AC3E}">
        <p14:creationId xmlns:p14="http://schemas.microsoft.com/office/powerpoint/2010/main" val="35030794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Task: Rote Counting</a:t>
            </a:r>
            <a:endParaRPr lang="en-US" dirty="0"/>
          </a:p>
        </p:txBody>
      </p:sp>
      <p:sp>
        <p:nvSpPr>
          <p:cNvPr id="2" name="Content Placeholder 1"/>
          <p:cNvSpPr>
            <a:spLocks noGrp="1"/>
          </p:cNvSpPr>
          <p:nvPr>
            <p:ph idx="1"/>
          </p:nvPr>
        </p:nvSpPr>
        <p:spPr>
          <a:xfrm>
            <a:off x="4724400" y="1447800"/>
            <a:ext cx="4648200" cy="4525963"/>
          </a:xfrm>
        </p:spPr>
        <p:txBody>
          <a:bodyPr>
            <a:normAutofit/>
          </a:bodyPr>
          <a:lstStyle/>
          <a:p>
            <a:pPr lvl="1"/>
            <a:r>
              <a:rPr lang="en-US" sz="2000" dirty="0" smtClean="0"/>
              <a:t>Give the directions to the child</a:t>
            </a:r>
          </a:p>
          <a:p>
            <a:pPr lvl="1"/>
            <a:r>
              <a:rPr lang="en-US" sz="2000" dirty="0" smtClean="0"/>
              <a:t>Record highest response </a:t>
            </a:r>
          </a:p>
          <a:p>
            <a:pPr lvl="2"/>
            <a:r>
              <a:rPr lang="en-US" sz="2000" dirty="0" smtClean="0"/>
              <a:t>(up to 99)</a:t>
            </a:r>
            <a:endParaRPr lang="en-US" sz="2000" dirty="0"/>
          </a:p>
        </p:txBody>
      </p:sp>
      <p:sp>
        <p:nvSpPr>
          <p:cNvPr id="10" name="TextBox 9"/>
          <p:cNvSpPr txBox="1"/>
          <p:nvPr/>
        </p:nvSpPr>
        <p:spPr>
          <a:xfrm>
            <a:off x="685800" y="5171182"/>
            <a:ext cx="8305800" cy="107721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b="1" dirty="0" smtClean="0">
                <a:latin typeface="Century Gothic"/>
                <a:cs typeface="Century Gothic"/>
              </a:rPr>
              <a:t>Note: </a:t>
            </a:r>
            <a:r>
              <a:rPr lang="en-US" sz="1600" dirty="0" smtClean="0">
                <a:latin typeface="Century Gothic"/>
                <a:cs typeface="Century Gothic"/>
              </a:rPr>
              <a:t>Repeat </a:t>
            </a:r>
            <a:r>
              <a:rPr lang="en-US" sz="1600" dirty="0">
                <a:latin typeface="Century Gothic"/>
                <a:cs typeface="Century Gothic"/>
              </a:rPr>
              <a:t>item up to 2x if needed</a:t>
            </a:r>
          </a:p>
          <a:p>
            <a:r>
              <a:rPr lang="en-US" sz="1600" dirty="0" smtClean="0">
                <a:latin typeface="Century Gothic"/>
                <a:cs typeface="Century Gothic"/>
              </a:rPr>
              <a:t>           Prompt </a:t>
            </a:r>
            <a:r>
              <a:rPr lang="en-US" sz="1600" dirty="0">
                <a:latin typeface="Century Gothic"/>
                <a:cs typeface="Century Gothic"/>
              </a:rPr>
              <a:t>once if needed:</a:t>
            </a:r>
          </a:p>
          <a:p>
            <a:pPr marL="857250" lvl="2"/>
            <a:r>
              <a:rPr lang="en-US" sz="1600" dirty="0">
                <a:latin typeface="Century Gothic"/>
                <a:cs typeface="Century Gothic"/>
              </a:rPr>
              <a:t>“OK, I will help you get started. 1, 2… what comes next?”</a:t>
            </a:r>
          </a:p>
          <a:p>
            <a:pPr marL="857250" lvl="2"/>
            <a:r>
              <a:rPr lang="en-US" sz="1600" dirty="0">
                <a:latin typeface="Century Gothic"/>
                <a:cs typeface="Century Gothic"/>
              </a:rPr>
              <a:t>“What comes after ____?</a:t>
            </a:r>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240" b="1666"/>
          <a:stretch/>
        </p:blipFill>
        <p:spPr bwMode="auto">
          <a:xfrm>
            <a:off x="304800" y="1371600"/>
            <a:ext cx="4696010" cy="368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a:xfrm flipH="1">
            <a:off x="5105400" y="4038600"/>
            <a:ext cx="1295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2200" y="3581400"/>
            <a:ext cx="1828800" cy="646331"/>
          </a:xfrm>
          <a:prstGeom prst="rect">
            <a:avLst/>
          </a:prstGeom>
          <a:noFill/>
        </p:spPr>
        <p:txBody>
          <a:bodyPr wrap="square" rtlCol="0">
            <a:spAutoFit/>
          </a:bodyPr>
          <a:lstStyle/>
          <a:p>
            <a:pPr algn="ctr"/>
            <a:r>
              <a:rPr lang="en-US" dirty="0" smtClean="0">
                <a:latin typeface="Century Gothic" panose="020B0502020202020204" pitchFamily="34" charset="0"/>
              </a:rPr>
              <a:t>Click “next” to proceed.</a:t>
            </a:r>
            <a:endParaRPr lang="en-US" dirty="0">
              <a:latin typeface="Century Gothic" panose="020B0502020202020204" pitchFamily="34" charset="0"/>
            </a:endParaRPr>
          </a:p>
        </p:txBody>
      </p:sp>
      <p:cxnSp>
        <p:nvCxnSpPr>
          <p:cNvPr id="11" name="Straight Arrow Connector 10"/>
          <p:cNvCxnSpPr/>
          <p:nvPr/>
        </p:nvCxnSpPr>
        <p:spPr>
          <a:xfrm flipH="1">
            <a:off x="4191000" y="2514600"/>
            <a:ext cx="1295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5774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Task: Set Counting</a:t>
            </a:r>
            <a:endParaRPr lang="en-US" dirty="0"/>
          </a:p>
        </p:txBody>
      </p:sp>
      <p:sp>
        <p:nvSpPr>
          <p:cNvPr id="2" name="Content Placeholder 1"/>
          <p:cNvSpPr>
            <a:spLocks noGrp="1"/>
          </p:cNvSpPr>
          <p:nvPr>
            <p:ph idx="1"/>
          </p:nvPr>
        </p:nvSpPr>
        <p:spPr>
          <a:xfrm>
            <a:off x="5486400" y="1295400"/>
            <a:ext cx="3428999" cy="2209800"/>
          </a:xfrm>
        </p:spPr>
        <p:txBody>
          <a:bodyPr>
            <a:noAutofit/>
          </a:bodyPr>
          <a:lstStyle/>
          <a:p>
            <a:pPr lvl="1"/>
            <a:r>
              <a:rPr lang="en-US" sz="2000" dirty="0" smtClean="0"/>
              <a:t>Give the directions to the child</a:t>
            </a:r>
          </a:p>
          <a:p>
            <a:pPr lvl="1"/>
            <a:r>
              <a:rPr lang="en-US" sz="2000" dirty="0" smtClean="0"/>
              <a:t>Ask the question</a:t>
            </a:r>
          </a:p>
          <a:p>
            <a:pPr lvl="1"/>
            <a:r>
              <a:rPr lang="en-US" sz="2000" dirty="0" smtClean="0"/>
              <a:t>Click correct or incorrect button</a:t>
            </a:r>
          </a:p>
          <a:p>
            <a:pPr lvl="1"/>
            <a:endParaRPr lang="en-US" sz="2000" dirty="0"/>
          </a:p>
        </p:txBody>
      </p:sp>
      <p:sp>
        <p:nvSpPr>
          <p:cNvPr id="7" name="Rectangle 6"/>
          <p:cNvSpPr/>
          <p:nvPr/>
        </p:nvSpPr>
        <p:spPr>
          <a:xfrm>
            <a:off x="904873" y="5562600"/>
            <a:ext cx="7781925"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b="1" dirty="0">
                <a:latin typeface="Century Gothic"/>
                <a:cs typeface="Century Gothic"/>
              </a:rPr>
              <a:t>Note: </a:t>
            </a:r>
            <a:r>
              <a:rPr lang="en-US" dirty="0">
                <a:latin typeface="Century Gothic"/>
                <a:cs typeface="Century Gothic"/>
              </a:rPr>
              <a:t>If the child just counts (e.g., 1, 2, 3), prompt for the cardinal value by </a:t>
            </a:r>
            <a:r>
              <a:rPr lang="en-US" dirty="0" smtClean="0">
                <a:latin typeface="Century Gothic"/>
                <a:cs typeface="Century Gothic"/>
              </a:rPr>
              <a:t>saying</a:t>
            </a:r>
            <a:r>
              <a:rPr lang="en-US" dirty="0">
                <a:latin typeface="Century Gothic"/>
                <a:cs typeface="Century Gothic"/>
              </a:rPr>
              <a:t>, </a:t>
            </a:r>
            <a:r>
              <a:rPr lang="en-US" b="1" dirty="0">
                <a:latin typeface="Century Gothic"/>
                <a:cs typeface="Century Gothic"/>
              </a:rPr>
              <a:t>“How many are there?”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889500"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0059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r"/>
            <a:r>
              <a:rPr lang="en-US" dirty="0" smtClean="0"/>
              <a:t>Task: Number Discrimination</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48768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791200" y="1752600"/>
            <a:ext cx="3200400" cy="3970318"/>
          </a:xfrm>
          <a:prstGeom prst="rect">
            <a:avLst/>
          </a:prstGeom>
          <a:noFill/>
        </p:spPr>
        <p:txBody>
          <a:bodyPr wrap="square" rtlCol="0">
            <a:spAutoFit/>
          </a:bodyPr>
          <a:lstStyle/>
          <a:p>
            <a:pPr algn="ctr"/>
            <a:r>
              <a:rPr lang="en-US" dirty="0" smtClean="0">
                <a:latin typeface="Century Gothic" panose="020B0502020202020204" pitchFamily="34" charset="0"/>
              </a:rPr>
              <a:t>Give the directions to the child.</a:t>
            </a:r>
          </a:p>
          <a:p>
            <a:pPr algn="ctr"/>
            <a:endParaRPr lang="en-US" dirty="0">
              <a:latin typeface="Century Gothic" panose="020B0502020202020204" pitchFamily="34" charset="0"/>
            </a:endParaRPr>
          </a:p>
          <a:p>
            <a:pPr algn="ctr"/>
            <a:r>
              <a:rPr lang="en-US" dirty="0" smtClean="0">
                <a:latin typeface="Century Gothic" panose="020B0502020202020204" pitchFamily="34" charset="0"/>
              </a:rPr>
              <a:t>Teachers clicks the child’s response. Answer choices highlight in green as they hover over an individual response.</a:t>
            </a:r>
          </a:p>
          <a:p>
            <a:pPr algn="ctr"/>
            <a:endParaRPr lang="en-US" dirty="0">
              <a:latin typeface="Century Gothic" panose="020B0502020202020204" pitchFamily="34" charset="0"/>
            </a:endParaRPr>
          </a:p>
          <a:p>
            <a:pPr algn="ctr"/>
            <a:r>
              <a:rPr lang="en-US" dirty="0" smtClean="0">
                <a:latin typeface="Century Gothic" panose="020B0502020202020204" pitchFamily="34" charset="0"/>
              </a:rPr>
              <a:t>Click “next” to proceed or “previous” to go back and correct and response immediately if a scoring error was made.</a:t>
            </a:r>
          </a:p>
        </p:txBody>
      </p:sp>
    </p:spTree>
    <p:extLst>
      <p:ext uri="{BB962C8B-B14F-4D97-AF65-F5344CB8AC3E}">
        <p14:creationId xmlns:p14="http://schemas.microsoft.com/office/powerpoint/2010/main" val="30805734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Task: Number Naming</a:t>
            </a:r>
            <a:endParaRPr lang="en-US" dirty="0"/>
          </a:p>
        </p:txBody>
      </p:sp>
      <p:sp>
        <p:nvSpPr>
          <p:cNvPr id="2" name="Content Placeholder 1"/>
          <p:cNvSpPr>
            <a:spLocks noGrp="1"/>
          </p:cNvSpPr>
          <p:nvPr>
            <p:ph idx="1"/>
          </p:nvPr>
        </p:nvSpPr>
        <p:spPr>
          <a:xfrm>
            <a:off x="5638800" y="1447800"/>
            <a:ext cx="3276600" cy="2514600"/>
          </a:xfrm>
        </p:spPr>
        <p:txBody>
          <a:bodyPr>
            <a:normAutofit/>
          </a:bodyPr>
          <a:lstStyle/>
          <a:p>
            <a:r>
              <a:rPr lang="en-US" sz="2000" dirty="0" smtClean="0"/>
              <a:t>Give the directions to the child</a:t>
            </a:r>
          </a:p>
          <a:p>
            <a:r>
              <a:rPr lang="en-US" sz="2000" dirty="0" smtClean="0"/>
              <a:t>Ask the question</a:t>
            </a:r>
          </a:p>
          <a:p>
            <a:r>
              <a:rPr lang="en-US" sz="2000" dirty="0" smtClean="0"/>
              <a:t>Scoring Responses: Click the correct or incorrect button</a:t>
            </a:r>
          </a:p>
          <a:p>
            <a:pPr lvl="1"/>
            <a:endParaRPr lang="en-US" sz="2000" dirty="0"/>
          </a:p>
        </p:txBody>
      </p:sp>
      <p:grpSp>
        <p:nvGrpSpPr>
          <p:cNvPr id="3" name="Group 2"/>
          <p:cNvGrpSpPr/>
          <p:nvPr/>
        </p:nvGrpSpPr>
        <p:grpSpPr>
          <a:xfrm>
            <a:off x="533400" y="1981200"/>
            <a:ext cx="4889500" cy="3328987"/>
            <a:chOff x="381000" y="2743199"/>
            <a:chExt cx="4889500" cy="3328987"/>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743199"/>
              <a:ext cx="4889500"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25" y="3429000"/>
              <a:ext cx="2051050" cy="2303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342926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76200"/>
            <a:ext cx="8229600" cy="1143000"/>
          </a:xfrm>
        </p:spPr>
        <p:txBody>
          <a:bodyPr/>
          <a:lstStyle/>
          <a:p>
            <a:pPr algn="r"/>
            <a:r>
              <a:rPr lang="en-US" dirty="0" smtClean="0"/>
              <a:t>Task: Shape Discrimination</a:t>
            </a:r>
            <a:endParaRPr lang="en-US" dirty="0"/>
          </a:p>
        </p:txBody>
      </p:sp>
      <p:sp>
        <p:nvSpPr>
          <p:cNvPr id="2" name="Content Placeholder 1"/>
          <p:cNvSpPr>
            <a:spLocks noGrp="1"/>
          </p:cNvSpPr>
          <p:nvPr>
            <p:ph idx="1"/>
          </p:nvPr>
        </p:nvSpPr>
        <p:spPr>
          <a:xfrm>
            <a:off x="5162550" y="1249362"/>
            <a:ext cx="3962400" cy="4525963"/>
          </a:xfrm>
        </p:spPr>
        <p:txBody>
          <a:bodyPr>
            <a:normAutofit/>
          </a:bodyPr>
          <a:lstStyle/>
          <a:p>
            <a:pPr lvl="1"/>
            <a:r>
              <a:rPr lang="en-US" sz="2000" dirty="0" smtClean="0">
                <a:latin typeface="Century Gothic"/>
              </a:rPr>
              <a:t>Give the directions to the child</a:t>
            </a:r>
          </a:p>
          <a:p>
            <a:pPr lvl="1"/>
            <a:r>
              <a:rPr lang="en-US" sz="2000" dirty="0" smtClean="0">
                <a:latin typeface="Century Gothic"/>
              </a:rPr>
              <a:t>Ask the question</a:t>
            </a:r>
          </a:p>
          <a:p>
            <a:pPr lvl="1"/>
            <a:endParaRPr lang="en-US" sz="2000" dirty="0">
              <a:latin typeface="Century Gothic"/>
            </a:endParaRPr>
          </a:p>
        </p:txBody>
      </p:sp>
      <p:sp>
        <p:nvSpPr>
          <p:cNvPr id="7" name="Rectangle 6"/>
          <p:cNvSpPr/>
          <p:nvPr/>
        </p:nvSpPr>
        <p:spPr>
          <a:xfrm>
            <a:off x="685800" y="5364162"/>
            <a:ext cx="8239127"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b="1" dirty="0">
                <a:latin typeface="Century Gothic"/>
                <a:cs typeface="Century Gothic"/>
              </a:rPr>
              <a:t>Note: </a:t>
            </a:r>
            <a:r>
              <a:rPr lang="en-US" dirty="0">
                <a:latin typeface="Century Gothic"/>
                <a:cs typeface="Century Gothic"/>
              </a:rPr>
              <a:t>If the child points to 1 or 2 </a:t>
            </a:r>
            <a:r>
              <a:rPr lang="en-US" dirty="0" smtClean="0">
                <a:latin typeface="Century Gothic"/>
                <a:cs typeface="Century Gothic"/>
              </a:rPr>
              <a:t>_______, </a:t>
            </a:r>
            <a:r>
              <a:rPr lang="en-US" dirty="0">
                <a:latin typeface="Century Gothic"/>
                <a:cs typeface="Century Gothic"/>
              </a:rPr>
              <a:t>teachers can use the following </a:t>
            </a:r>
            <a:r>
              <a:rPr lang="en-US" dirty="0" smtClean="0">
                <a:latin typeface="Century Gothic"/>
                <a:cs typeface="Century Gothic"/>
              </a:rPr>
              <a:t>prompt one time: </a:t>
            </a:r>
            <a:r>
              <a:rPr lang="en-US" b="1" dirty="0">
                <a:latin typeface="Century Gothic"/>
                <a:cs typeface="Century Gothic"/>
              </a:rPr>
              <a:t>“Is that all of them?” </a:t>
            </a:r>
            <a:endParaRPr lang="en-US" dirty="0">
              <a:latin typeface="Century Gothic"/>
              <a:cs typeface="Century Gothic"/>
            </a:endParaRPr>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71"/>
          <a:stretch/>
        </p:blipFill>
        <p:spPr bwMode="auto">
          <a:xfrm>
            <a:off x="381000" y="1096962"/>
            <a:ext cx="4495800" cy="3911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486400" y="2620962"/>
            <a:ext cx="3352800" cy="1754327"/>
          </a:xfrm>
          <a:prstGeom prst="rect">
            <a:avLst/>
          </a:prstGeom>
          <a:noFill/>
        </p:spPr>
        <p:txBody>
          <a:bodyPr wrap="square" rtlCol="0">
            <a:spAutoFit/>
          </a:bodyPr>
          <a:lstStyle/>
          <a:p>
            <a:pPr algn="ctr"/>
            <a:r>
              <a:rPr lang="en-US" dirty="0" smtClean="0">
                <a:latin typeface="Century Gothic" panose="020B0502020202020204" pitchFamily="34" charset="0"/>
              </a:rPr>
              <a:t>Teacher highlights and clicks the child’s responses.</a:t>
            </a:r>
          </a:p>
          <a:p>
            <a:pPr algn="ctr"/>
            <a:endParaRPr lang="en-US" dirty="0">
              <a:latin typeface="Century Gothic" panose="020B0502020202020204" pitchFamily="34" charset="0"/>
            </a:endParaRPr>
          </a:p>
          <a:p>
            <a:pPr algn="ctr"/>
            <a:r>
              <a:rPr lang="en-US" dirty="0" smtClean="0">
                <a:latin typeface="Century Gothic" panose="020B0502020202020204" pitchFamily="34" charset="0"/>
              </a:rPr>
              <a:t>Click “next” to proceed or “previous” to go back and correct and response.</a:t>
            </a:r>
          </a:p>
        </p:txBody>
      </p:sp>
    </p:spTree>
    <p:extLst>
      <p:ext uri="{BB962C8B-B14F-4D97-AF65-F5344CB8AC3E}">
        <p14:creationId xmlns:p14="http://schemas.microsoft.com/office/powerpoint/2010/main" val="27835472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Task: Shape Naming</a:t>
            </a:r>
            <a:endParaRPr lang="en-US" dirty="0"/>
          </a:p>
        </p:txBody>
      </p:sp>
      <p:sp>
        <p:nvSpPr>
          <p:cNvPr id="2" name="Content Placeholder 1"/>
          <p:cNvSpPr>
            <a:spLocks noGrp="1"/>
          </p:cNvSpPr>
          <p:nvPr>
            <p:ph idx="1"/>
          </p:nvPr>
        </p:nvSpPr>
        <p:spPr>
          <a:xfrm>
            <a:off x="4800600" y="1798637"/>
            <a:ext cx="4114800" cy="4525963"/>
          </a:xfrm>
        </p:spPr>
        <p:txBody>
          <a:bodyPr>
            <a:normAutofit/>
          </a:bodyPr>
          <a:lstStyle/>
          <a:p>
            <a:pPr lvl="1"/>
            <a:r>
              <a:rPr lang="en-US" sz="2000" dirty="0" smtClean="0"/>
              <a:t>Give the directions to the child &amp; ask the question</a:t>
            </a:r>
          </a:p>
          <a:p>
            <a:pPr lvl="1"/>
            <a:endParaRPr lang="en-US" sz="2000" dirty="0" smtClean="0"/>
          </a:p>
          <a:p>
            <a:pPr lvl="1"/>
            <a:r>
              <a:rPr lang="en-US" sz="2000" dirty="0" smtClean="0"/>
              <a:t>Scoring Responses:</a:t>
            </a:r>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3" b="1325"/>
          <a:stretch/>
        </p:blipFill>
        <p:spPr bwMode="auto">
          <a:xfrm>
            <a:off x="228600" y="1600200"/>
            <a:ext cx="4894241" cy="333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5638800" y="3581400"/>
            <a:ext cx="2819399" cy="2585323"/>
          </a:xfrm>
          <a:prstGeom prst="rect">
            <a:avLst/>
          </a:prstGeom>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Click </a:t>
            </a:r>
            <a:r>
              <a:rPr lang="en-US" b="1" dirty="0">
                <a:solidFill>
                  <a:srgbClr val="00B0F0"/>
                </a:solidFill>
                <a:latin typeface="Century Gothic" panose="020B0502020202020204" pitchFamily="34" charset="0"/>
              </a:rPr>
              <a:t>blue</a:t>
            </a:r>
            <a:r>
              <a:rPr lang="en-US" dirty="0">
                <a:latin typeface="Century Gothic" panose="020B0502020202020204" pitchFamily="34" charset="0"/>
              </a:rPr>
              <a:t> if the student </a:t>
            </a:r>
            <a:r>
              <a:rPr lang="en-US" dirty="0" smtClean="0">
                <a:latin typeface="Century Gothic" panose="020B0502020202020204" pitchFamily="34" charset="0"/>
              </a:rPr>
              <a:t>gave </a:t>
            </a:r>
            <a:r>
              <a:rPr lang="en-US" dirty="0">
                <a:latin typeface="Century Gothic" panose="020B0502020202020204" pitchFamily="34" charset="0"/>
              </a:rPr>
              <a:t>the incorrect response.</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Click </a:t>
            </a:r>
            <a:r>
              <a:rPr lang="en-US" b="1" dirty="0">
                <a:solidFill>
                  <a:srgbClr val="B93ECE"/>
                </a:solidFill>
                <a:latin typeface="Century Gothic" panose="020B0502020202020204" pitchFamily="34" charset="0"/>
              </a:rPr>
              <a:t>purple</a:t>
            </a:r>
            <a:r>
              <a:rPr lang="en-US" dirty="0">
                <a:latin typeface="Century Gothic" panose="020B0502020202020204" pitchFamily="34" charset="0"/>
              </a:rPr>
              <a:t> if the student </a:t>
            </a:r>
            <a:r>
              <a:rPr lang="en-US" dirty="0" smtClean="0">
                <a:latin typeface="Century Gothic" panose="020B0502020202020204" pitchFamily="34" charset="0"/>
              </a:rPr>
              <a:t>gave </a:t>
            </a:r>
            <a:r>
              <a:rPr lang="en-US" dirty="0">
                <a:latin typeface="Century Gothic" panose="020B0502020202020204" pitchFamily="34" charset="0"/>
              </a:rPr>
              <a:t>the correct response</a:t>
            </a:r>
            <a:r>
              <a:rPr lang="en-US" dirty="0" smtClean="0">
                <a:latin typeface="Century Gothic" panose="020B0502020202020204" pitchFamily="34" charset="0"/>
              </a:rPr>
              <a:t>.</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smtClean="0">
                <a:latin typeface="Century Gothic" panose="020B0502020202020204" pitchFamily="34" charset="0"/>
              </a:rPr>
              <a:t>Quick Key</a:t>
            </a:r>
            <a:endParaRPr lang="en-US" dirty="0">
              <a:latin typeface="Century Gothic" panose="020B0502020202020204" pitchFamily="34" charset="0"/>
            </a:endParaRPr>
          </a:p>
        </p:txBody>
      </p:sp>
      <p:sp>
        <p:nvSpPr>
          <p:cNvPr id="14" name="Rectangle 13"/>
          <p:cNvSpPr/>
          <p:nvPr/>
        </p:nvSpPr>
        <p:spPr>
          <a:xfrm>
            <a:off x="1371600" y="5181600"/>
            <a:ext cx="3199102" cy="923330"/>
          </a:xfrm>
          <a:prstGeom prst="rect">
            <a:avLst/>
          </a:prstGeom>
        </p:spPr>
        <p:txBody>
          <a:bodyPr wrap="square">
            <a:spAutoFit/>
          </a:bodyPr>
          <a:lstStyle/>
          <a:p>
            <a:r>
              <a:rPr lang="en-US" dirty="0" smtClean="0">
                <a:latin typeface="Century Gothic" panose="020B0502020202020204" pitchFamily="34" charset="0"/>
              </a:rPr>
              <a:t>“</a:t>
            </a:r>
            <a:r>
              <a:rPr lang="en-US" dirty="0">
                <a:latin typeface="Century Gothic" panose="020B0502020202020204" pitchFamily="34" charset="0"/>
              </a:rPr>
              <a:t>Previous” button allows you to go back and correct a response.</a:t>
            </a:r>
          </a:p>
        </p:txBody>
      </p:sp>
      <p:cxnSp>
        <p:nvCxnSpPr>
          <p:cNvPr id="15" name="Straight Arrow Connector 14"/>
          <p:cNvCxnSpPr/>
          <p:nvPr/>
        </p:nvCxnSpPr>
        <p:spPr>
          <a:xfrm flipH="1" flipV="1">
            <a:off x="762000" y="5029200"/>
            <a:ext cx="381000" cy="406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737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183880" cy="1051560"/>
          </a:xfrm>
        </p:spPr>
        <p:txBody>
          <a:bodyPr/>
          <a:lstStyle/>
          <a:p>
            <a:pPr>
              <a:defRPr/>
            </a:pPr>
            <a:r>
              <a:rPr lang="en-US" dirty="0" smtClean="0">
                <a:effectLst>
                  <a:outerShdw blurRad="38100" dist="38100" dir="2700000" algn="tl">
                    <a:srgbClr val="000000">
                      <a:alpha val="43137"/>
                    </a:srgbClr>
                  </a:outerShdw>
                </a:effectLst>
                <a:cs typeface="Levenim MT" pitchFamily="2" charset="-79"/>
              </a:rPr>
              <a:t>What type of assessment?</a:t>
            </a:r>
            <a:endParaRPr lang="en-US" dirty="0">
              <a:effectLst>
                <a:outerShdw blurRad="38100" dist="38100" dir="2700000" algn="tl">
                  <a:srgbClr val="000000">
                    <a:alpha val="43137"/>
                  </a:srgbClr>
                </a:outerShdw>
              </a:effectLst>
              <a:cs typeface="Levenim MT" pitchFamily="2" charset="-79"/>
            </a:endParaRPr>
          </a:p>
        </p:txBody>
      </p:sp>
      <p:sp>
        <p:nvSpPr>
          <p:cNvPr id="8195" name="Content Placeholder 2"/>
          <p:cNvSpPr>
            <a:spLocks noGrp="1"/>
          </p:cNvSpPr>
          <p:nvPr>
            <p:ph idx="1"/>
          </p:nvPr>
        </p:nvSpPr>
        <p:spPr>
          <a:xfrm>
            <a:off x="457200" y="1524000"/>
            <a:ext cx="8183880" cy="4187952"/>
          </a:xfrm>
        </p:spPr>
        <p:txBody>
          <a:bodyPr>
            <a:normAutofit lnSpcReduction="10000"/>
          </a:bodyPr>
          <a:lstStyle/>
          <a:p>
            <a:pPr marL="0" indent="0">
              <a:buFontTx/>
              <a:buNone/>
            </a:pPr>
            <a:r>
              <a:rPr lang="en-US" dirty="0" smtClean="0"/>
              <a:t>CIRCLE Progress Monitoring is a </a:t>
            </a:r>
            <a:r>
              <a:rPr lang="en-US" b="1" dirty="0" smtClean="0"/>
              <a:t>screening </a:t>
            </a:r>
            <a:r>
              <a:rPr lang="en-US" b="1" dirty="0"/>
              <a:t>and progress monitoring tool</a:t>
            </a:r>
            <a:r>
              <a:rPr lang="en-US" dirty="0"/>
              <a:t>. </a:t>
            </a:r>
            <a:endParaRPr lang="en-US" dirty="0" smtClean="0"/>
          </a:p>
          <a:p>
            <a:pPr marL="0" indent="0">
              <a:buFontTx/>
              <a:buNone/>
            </a:pPr>
            <a:endParaRPr lang="en-US" dirty="0"/>
          </a:p>
          <a:p>
            <a:pPr marL="0" indent="0">
              <a:buFontTx/>
              <a:buNone/>
            </a:pPr>
            <a:r>
              <a:rPr lang="en-US" dirty="0" smtClean="0"/>
              <a:t>This </a:t>
            </a:r>
            <a:r>
              <a:rPr lang="en-US" dirty="0"/>
              <a:t>is not a </a:t>
            </a:r>
            <a:r>
              <a:rPr lang="en-US" dirty="0" smtClean="0"/>
              <a:t>norm-referenced </a:t>
            </a:r>
            <a:r>
              <a:rPr lang="en-US" dirty="0"/>
              <a:t>measure. </a:t>
            </a:r>
            <a:endParaRPr lang="en-US" dirty="0" smtClean="0"/>
          </a:p>
          <a:p>
            <a:pPr marL="0" indent="0">
              <a:buFontTx/>
              <a:buNone/>
            </a:pPr>
            <a:endParaRPr lang="en-US" dirty="0"/>
          </a:p>
          <a:p>
            <a:pPr marL="0" indent="0">
              <a:buFontTx/>
              <a:buNone/>
            </a:pPr>
            <a:r>
              <a:rPr lang="en-US" dirty="0" smtClean="0"/>
              <a:t>It </a:t>
            </a:r>
            <a:r>
              <a:rPr lang="en-US" dirty="0"/>
              <a:t>is a </a:t>
            </a:r>
            <a:r>
              <a:rPr lang="en-US" dirty="0" smtClean="0"/>
              <a:t>criterion-referenced </a:t>
            </a:r>
            <a:r>
              <a:rPr lang="en-US" dirty="0"/>
              <a:t>measure to screen and monitor preschool children’s learning.</a:t>
            </a:r>
            <a:endParaRPr lang="en-US" dirty="0" smtClean="0">
              <a:latin typeface="Levenim MT" pitchFamily="2" charset="-79"/>
              <a:cs typeface="Levenim MT" pitchFamily="2" charset="-79"/>
            </a:endParaRPr>
          </a:p>
        </p:txBody>
      </p:sp>
      <p:sp>
        <p:nvSpPr>
          <p:cNvPr id="3" name="Slide Number Placeholder 2"/>
          <p:cNvSpPr>
            <a:spLocks noGrp="1"/>
          </p:cNvSpPr>
          <p:nvPr>
            <p:ph type="sldNum" sz="quarter" idx="4294967295"/>
          </p:nvPr>
        </p:nvSpPr>
        <p:spPr>
          <a:xfrm>
            <a:off x="8348328" y="6111875"/>
            <a:ext cx="457200" cy="365125"/>
          </a:xfrm>
          <a:prstGeom prst="rect">
            <a:avLst/>
          </a:prstGeom>
        </p:spPr>
        <p:txBody>
          <a:bodyPr/>
          <a:lstStyle/>
          <a:p>
            <a:pPr>
              <a:defRPr/>
            </a:pPr>
            <a:fld id="{30F8D7DB-3414-4749-A59E-5622D54C4667}" type="slidenum">
              <a:rPr lang="en-US" smtClean="0"/>
              <a:pPr>
                <a:defRPr/>
              </a:pPr>
              <a:t>5</a:t>
            </a:fld>
            <a:endParaRPr lang="en-US" dirty="0"/>
          </a:p>
        </p:txBody>
      </p:sp>
    </p:spTree>
    <p:extLst>
      <p:ext uri="{BB962C8B-B14F-4D97-AF65-F5344CB8AC3E}">
        <p14:creationId xmlns:p14="http://schemas.microsoft.com/office/powerpoint/2010/main" val="29215268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Operations</a:t>
            </a:r>
            <a:endParaRPr lang="en-US" dirty="0"/>
          </a:p>
        </p:txBody>
      </p:sp>
      <p:sp>
        <p:nvSpPr>
          <p:cNvPr id="4" name="Content Placeholder 1"/>
          <p:cNvSpPr>
            <a:spLocks noGrp="1"/>
          </p:cNvSpPr>
          <p:nvPr>
            <p:ph idx="1"/>
          </p:nvPr>
        </p:nvSpPr>
        <p:spPr>
          <a:xfrm>
            <a:off x="3962400" y="1143000"/>
            <a:ext cx="5105400" cy="1219200"/>
          </a:xfrm>
        </p:spPr>
        <p:txBody>
          <a:bodyPr>
            <a:normAutofit/>
          </a:bodyPr>
          <a:lstStyle/>
          <a:p>
            <a:pPr lvl="1">
              <a:buFont typeface="Wingdings" panose="05000000000000000000" pitchFamily="2" charset="2"/>
              <a:buChar char="§"/>
            </a:pPr>
            <a:r>
              <a:rPr lang="en-US" sz="2000" i="0" dirty="0" smtClean="0"/>
              <a:t>Give </a:t>
            </a:r>
            <a:r>
              <a:rPr lang="en-US" sz="2000" i="0" dirty="0"/>
              <a:t>the </a:t>
            </a:r>
            <a:r>
              <a:rPr lang="en-US" sz="2000" i="0" dirty="0" smtClean="0"/>
              <a:t>directions to </a:t>
            </a:r>
            <a:r>
              <a:rPr lang="en-US" sz="2000" i="0" dirty="0"/>
              <a:t>the </a:t>
            </a:r>
            <a:r>
              <a:rPr lang="en-US" sz="2000" i="0" dirty="0" smtClean="0"/>
              <a:t>child</a:t>
            </a:r>
          </a:p>
          <a:p>
            <a:pPr lvl="1">
              <a:buFont typeface="Wingdings" panose="05000000000000000000" pitchFamily="2" charset="2"/>
              <a:buChar char="§"/>
            </a:pPr>
            <a:r>
              <a:rPr lang="en-US" sz="2000" i="0" dirty="0" smtClean="0"/>
              <a:t>Ask the question</a:t>
            </a:r>
          </a:p>
          <a:p>
            <a:pPr lvl="1">
              <a:buFont typeface="Wingdings" panose="05000000000000000000" pitchFamily="2" charset="2"/>
              <a:buChar char="§"/>
            </a:pPr>
            <a:r>
              <a:rPr lang="en-US" sz="2000" i="0" dirty="0"/>
              <a:t>Click correct or incorrect button</a:t>
            </a:r>
          </a:p>
          <a:p>
            <a:pPr marL="457200" lvl="1" indent="0">
              <a:buNone/>
            </a:pPr>
            <a:endParaRPr lang="en-US" sz="2000" i="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743200"/>
            <a:ext cx="4889500"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739" y="3934349"/>
            <a:ext cx="2678822" cy="1197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38800" y="3011269"/>
            <a:ext cx="3352800" cy="646331"/>
          </a:xfrm>
          <a:prstGeom prst="rect">
            <a:avLst/>
          </a:prstGeom>
          <a:noFill/>
        </p:spPr>
        <p:txBody>
          <a:bodyPr wrap="square" rtlCol="0">
            <a:spAutoFit/>
          </a:bodyPr>
          <a:lstStyle/>
          <a:p>
            <a:r>
              <a:rPr lang="en-US" dirty="0">
                <a:latin typeface="Century Gothic" panose="020B0502020202020204" pitchFamily="34" charset="0"/>
              </a:rPr>
              <a:t>If you took away one drink how many would be left?</a:t>
            </a:r>
          </a:p>
        </p:txBody>
      </p:sp>
      <p:cxnSp>
        <p:nvCxnSpPr>
          <p:cNvPr id="7" name="Straight Arrow Connector 6"/>
          <p:cNvCxnSpPr/>
          <p:nvPr/>
        </p:nvCxnSpPr>
        <p:spPr>
          <a:xfrm flipH="1" flipV="1">
            <a:off x="3733800" y="3258234"/>
            <a:ext cx="3124200" cy="551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438400" y="3124200"/>
            <a:ext cx="1066800" cy="1340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894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Closing Screen for Student</a:t>
            </a:r>
            <a:endParaRPr lang="en-US" dirty="0"/>
          </a:p>
        </p:txBody>
      </p:sp>
      <p:grpSp>
        <p:nvGrpSpPr>
          <p:cNvPr id="4" name="Group 3"/>
          <p:cNvGrpSpPr/>
          <p:nvPr/>
        </p:nvGrpSpPr>
        <p:grpSpPr>
          <a:xfrm>
            <a:off x="1143000" y="1371600"/>
            <a:ext cx="6886575" cy="4732511"/>
            <a:chOff x="1143000" y="1371600"/>
            <a:chExt cx="6886575" cy="4732511"/>
          </a:xfrm>
        </p:grpSpPr>
        <p:pic>
          <p:nvPicPr>
            <p:cNvPr id="25602" name="Picture 2" descr="C:\Users\amarlow\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71600"/>
              <a:ext cx="6886575" cy="4732511"/>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uthsch-nas\devped\Shared_drives\TSR\TSR_Staff\Communications\CIRCLE ASSESSMENT ONLINE\CHARACTERS\COA-ENDSCREEN-ART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468" y="1705126"/>
              <a:ext cx="4573638" cy="40654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363383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Screen</a:t>
            </a:r>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16" y="1518790"/>
            <a:ext cx="6071419" cy="4424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28600" y="4960203"/>
            <a:ext cx="2126178" cy="830997"/>
          </a:xfrm>
          <a:prstGeom prst="rect">
            <a:avLst/>
          </a:prstGeom>
          <a:noFill/>
        </p:spPr>
        <p:txBody>
          <a:bodyPr wrap="square" rtlCol="0">
            <a:spAutoFit/>
          </a:bodyPr>
          <a:lstStyle/>
          <a:p>
            <a:pPr algn="ctr"/>
            <a:r>
              <a:rPr lang="en-US" sz="1600" dirty="0" smtClean="0">
                <a:latin typeface="Century Gothic" panose="020B0502020202020204" pitchFamily="34" charset="0"/>
              </a:rPr>
              <a:t>Click </a:t>
            </a:r>
            <a:r>
              <a:rPr lang="en-US" sz="1600" b="1" dirty="0" smtClean="0">
                <a:latin typeface="Century Gothic" panose="020B0502020202020204" pitchFamily="34" charset="0"/>
              </a:rPr>
              <a:t>“done” </a:t>
            </a:r>
            <a:r>
              <a:rPr lang="en-US" sz="1600" dirty="0" smtClean="0">
                <a:latin typeface="Century Gothic" panose="020B0502020202020204" pitchFamily="34" charset="0"/>
              </a:rPr>
              <a:t>when you are finished reviewing results</a:t>
            </a:r>
            <a:endParaRPr lang="en-US" sz="1600" dirty="0">
              <a:latin typeface="Century Gothic" panose="020B0502020202020204" pitchFamily="34" charset="0"/>
            </a:endParaRPr>
          </a:p>
        </p:txBody>
      </p:sp>
      <p:sp>
        <p:nvSpPr>
          <p:cNvPr id="7" name="TextBox 6"/>
          <p:cNvSpPr txBox="1"/>
          <p:nvPr/>
        </p:nvSpPr>
        <p:spPr>
          <a:xfrm>
            <a:off x="34925" y="3048000"/>
            <a:ext cx="2354778" cy="1077218"/>
          </a:xfrm>
          <a:prstGeom prst="rect">
            <a:avLst/>
          </a:prstGeom>
          <a:noFill/>
        </p:spPr>
        <p:txBody>
          <a:bodyPr wrap="square" rtlCol="0">
            <a:spAutoFit/>
          </a:bodyPr>
          <a:lstStyle/>
          <a:p>
            <a:pPr algn="ctr"/>
            <a:r>
              <a:rPr lang="en-US" sz="1600" dirty="0" smtClean="0">
                <a:latin typeface="Century Gothic" panose="020B0502020202020204" pitchFamily="34" charset="0"/>
              </a:rPr>
              <a:t>Individual responses that are color coded based on the child’s answer</a:t>
            </a:r>
            <a:endParaRPr lang="en-US" sz="1600" dirty="0">
              <a:latin typeface="Century Gothic" panose="020B0502020202020204" pitchFamily="34" charset="0"/>
            </a:endParaRPr>
          </a:p>
        </p:txBody>
      </p:sp>
      <p:cxnSp>
        <p:nvCxnSpPr>
          <p:cNvPr id="8" name="Straight Arrow Connector 7"/>
          <p:cNvCxnSpPr/>
          <p:nvPr/>
        </p:nvCxnSpPr>
        <p:spPr>
          <a:xfrm flipV="1">
            <a:off x="1752600" y="1888123"/>
            <a:ext cx="3352800" cy="2454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86000" y="3352800"/>
            <a:ext cx="2438400" cy="218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291689" y="5791200"/>
            <a:ext cx="6404511"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31519" y="1758123"/>
            <a:ext cx="1973778" cy="369332"/>
          </a:xfrm>
          <a:prstGeom prst="rect">
            <a:avLst/>
          </a:prstGeom>
          <a:noFill/>
        </p:spPr>
        <p:txBody>
          <a:bodyPr wrap="square" rtlCol="0">
            <a:spAutoFit/>
          </a:bodyPr>
          <a:lstStyle/>
          <a:p>
            <a:r>
              <a:rPr lang="en-US" b="1" dirty="0" smtClean="0">
                <a:latin typeface="Century Gothic" panose="020B0502020202020204" pitchFamily="34" charset="0"/>
              </a:rPr>
              <a:t>Student Score</a:t>
            </a:r>
            <a:endParaRPr lang="en-US" b="1" dirty="0">
              <a:latin typeface="Century Gothic" panose="020B0502020202020204" pitchFamily="34" charset="0"/>
            </a:endParaRPr>
          </a:p>
        </p:txBody>
      </p:sp>
    </p:spTree>
    <p:extLst>
      <p:ext uri="{BB962C8B-B14F-4D97-AF65-F5344CB8AC3E}">
        <p14:creationId xmlns:p14="http://schemas.microsoft.com/office/powerpoint/2010/main" val="14037380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Math </a:t>
            </a:r>
            <a:br>
              <a:rPr lang="en-US" dirty="0" smtClean="0"/>
            </a:br>
            <a:r>
              <a:rPr lang="en-US" dirty="0" smtClean="0"/>
              <a:t>Administration Video </a:t>
            </a:r>
            <a:endParaRPr lang="en-US" dirty="0"/>
          </a:p>
        </p:txBody>
      </p:sp>
      <p:sp>
        <p:nvSpPr>
          <p:cNvPr id="3" name="Rectangle 2"/>
          <p:cNvSpPr/>
          <p:nvPr/>
        </p:nvSpPr>
        <p:spPr>
          <a:xfrm>
            <a:off x="685800" y="2209800"/>
            <a:ext cx="8153400" cy="2923877"/>
          </a:xfrm>
          <a:prstGeom prst="rect">
            <a:avLst/>
          </a:prstGeom>
        </p:spPr>
        <p:txBody>
          <a:bodyPr wrap="square">
            <a:spAutoFit/>
          </a:bodyPr>
          <a:lstStyle/>
          <a:p>
            <a:r>
              <a:rPr lang="en-US" sz="2800" dirty="0" smtClean="0">
                <a:solidFill>
                  <a:prstClr val="black"/>
                </a:solidFill>
                <a:latin typeface="Century Gothic" panose="020B0502020202020204" pitchFamily="34" charset="0"/>
              </a:rPr>
              <a:t>Click link to view:</a:t>
            </a:r>
          </a:p>
          <a:p>
            <a:endParaRPr lang="en-US" sz="3600" dirty="0">
              <a:latin typeface="Century Gothic" panose="020B0502020202020204" pitchFamily="34" charset="0"/>
            </a:endParaRPr>
          </a:p>
          <a:p>
            <a:r>
              <a:rPr lang="en-US" sz="2800" u="sng" dirty="0">
                <a:latin typeface="Century Gothic" panose="020B0502020202020204" pitchFamily="34" charset="0"/>
                <a:hlinkClick r:id="rId3"/>
              </a:rPr>
              <a:t>http://content.cliengage.org/players/JJ978sJR-upZaQlQy.html</a:t>
            </a:r>
            <a:endParaRPr lang="en-US" sz="2800" dirty="0">
              <a:latin typeface="Century Gothic" panose="020B0502020202020204" pitchFamily="34" charset="0"/>
            </a:endParaRPr>
          </a:p>
          <a:p>
            <a:r>
              <a:rPr lang="en-US" sz="2800" dirty="0">
                <a:latin typeface="Century Gothic" panose="020B0502020202020204" pitchFamily="34" charset="0"/>
              </a:rPr>
              <a:t> </a:t>
            </a:r>
          </a:p>
          <a:p>
            <a:pPr lvl="0"/>
            <a:endParaRPr lang="en-US" sz="3600"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6667285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Group Activity</a:t>
            </a:r>
            <a:endParaRPr lang="en-US" dirty="0"/>
          </a:p>
        </p:txBody>
      </p:sp>
      <p:sp>
        <p:nvSpPr>
          <p:cNvPr id="3" name="Content Placeholder 2"/>
          <p:cNvSpPr>
            <a:spLocks noGrp="1"/>
          </p:cNvSpPr>
          <p:nvPr>
            <p:ph idx="1"/>
          </p:nvPr>
        </p:nvSpPr>
        <p:spPr/>
        <p:txBody>
          <a:bodyPr>
            <a:normAutofit/>
          </a:bodyPr>
          <a:lstStyle/>
          <a:p>
            <a:r>
              <a:rPr lang="en-US" dirty="0"/>
              <a:t>Log into assessments and click on any of the </a:t>
            </a:r>
            <a:r>
              <a:rPr lang="en-US" dirty="0" smtClean="0"/>
              <a:t>Math Components.</a:t>
            </a:r>
            <a:endParaRPr lang="en-US" dirty="0"/>
          </a:p>
          <a:p>
            <a:endParaRPr lang="en-US" sz="1600" dirty="0"/>
          </a:p>
          <a:p>
            <a:r>
              <a:rPr lang="en-US" dirty="0"/>
              <a:t>Practice each </a:t>
            </a:r>
            <a:r>
              <a:rPr lang="en-US" dirty="0" smtClean="0"/>
              <a:t>Math Component </a:t>
            </a:r>
            <a:r>
              <a:rPr lang="en-US" dirty="0"/>
              <a:t>on your own.</a:t>
            </a:r>
          </a:p>
          <a:p>
            <a:endParaRPr lang="en-US" sz="1600" dirty="0" smtClean="0"/>
          </a:p>
          <a:p>
            <a:endParaRPr lang="en-US" sz="1600" dirty="0"/>
          </a:p>
          <a:p>
            <a:pPr marL="0" indent="0">
              <a:buNone/>
            </a:pPr>
            <a:r>
              <a:rPr lang="en-US" sz="2400" i="1" dirty="0"/>
              <a:t>Note: Participants may discuss afterwards if on an on-line discussion</a:t>
            </a:r>
            <a:r>
              <a:rPr lang="en-US" sz="2400" dirty="0"/>
              <a:t>. </a:t>
            </a:r>
          </a:p>
          <a:p>
            <a:endParaRPr lang="en-US" dirty="0"/>
          </a:p>
        </p:txBody>
      </p:sp>
    </p:spTree>
    <p:extLst>
      <p:ext uri="{BB962C8B-B14F-4D97-AF65-F5344CB8AC3E}">
        <p14:creationId xmlns:p14="http://schemas.microsoft.com/office/powerpoint/2010/main" val="13108702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&amp; Print</a:t>
            </a:r>
            <a:endParaRPr lang="en-US" dirty="0"/>
          </a:p>
        </p:txBody>
      </p:sp>
      <p:pic>
        <p:nvPicPr>
          <p:cNvPr id="2050" name="Picture 2" descr="C:\Users\amarlow\Desktop\Book &amp; 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2590800"/>
            <a:ext cx="4572000" cy="3144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14400" y="1295400"/>
            <a:ext cx="7620000" cy="830997"/>
          </a:xfrm>
          <a:prstGeom prst="rect">
            <a:avLst/>
          </a:prstGeom>
        </p:spPr>
        <p:txBody>
          <a:bodyPr wrap="square">
            <a:spAutoFit/>
          </a:bodyPr>
          <a:lstStyle/>
          <a:p>
            <a:pPr algn="ctr">
              <a:spcBef>
                <a:spcPts val="1200"/>
              </a:spcBef>
              <a:spcAft>
                <a:spcPts val="1200"/>
              </a:spcAft>
              <a:tabLst>
                <a:tab pos="3257550" algn="l"/>
              </a:tabLst>
              <a:defRPr/>
            </a:pPr>
            <a:r>
              <a:rPr lang="en-US" sz="2400" dirty="0">
                <a:effectLst>
                  <a:outerShdw blurRad="38100" dist="38100" dir="2700000" algn="tl">
                    <a:srgbClr val="000000">
                      <a:alpha val="43137"/>
                    </a:srgbClr>
                  </a:outerShdw>
                </a:effectLst>
                <a:latin typeface="Century Gothic" panose="020B0502020202020204" pitchFamily="34" charset="0"/>
                <a:cs typeface="Levenim MT" pitchFamily="2" charset="-79"/>
              </a:rPr>
              <a:t>Book and Print Checklist:  </a:t>
            </a:r>
            <a:r>
              <a:rPr lang="en-US" sz="2400" dirty="0" smtClean="0">
                <a:latin typeface="Century Gothic" panose="020B0502020202020204" pitchFamily="34" charset="0"/>
                <a:cs typeface="Levenim MT" pitchFamily="2" charset="-79"/>
              </a:rPr>
              <a:t>observes </a:t>
            </a:r>
            <a:r>
              <a:rPr lang="en-US" sz="2400" dirty="0">
                <a:latin typeface="Century Gothic" panose="020B0502020202020204" pitchFamily="34" charset="0"/>
                <a:cs typeface="Levenim MT" pitchFamily="2" charset="-79"/>
              </a:rPr>
              <a:t>the child’s engagement and </a:t>
            </a:r>
            <a:r>
              <a:rPr lang="en-US" sz="2400" dirty="0" smtClean="0">
                <a:latin typeface="Century Gothic" panose="020B0502020202020204" pitchFamily="34" charset="0"/>
                <a:cs typeface="Levenim MT" pitchFamily="2" charset="-79"/>
              </a:rPr>
              <a:t>awareness </a:t>
            </a:r>
            <a:r>
              <a:rPr lang="en-US" sz="2400" dirty="0">
                <a:latin typeface="Century Gothic" panose="020B0502020202020204" pitchFamily="34" charset="0"/>
                <a:cs typeface="Levenim MT" pitchFamily="2" charset="-79"/>
              </a:rPr>
              <a:t>of books and print. </a:t>
            </a:r>
            <a:endParaRPr lang="en-US" sz="2400" dirty="0" smtClean="0">
              <a:latin typeface="Century Gothic" panose="020B0502020202020204" pitchFamily="34" charset="0"/>
              <a:cs typeface="Levenim MT" pitchFamily="2" charset="-79"/>
            </a:endParaRPr>
          </a:p>
        </p:txBody>
      </p:sp>
      <p:cxnSp>
        <p:nvCxnSpPr>
          <p:cNvPr id="6" name="Straight Arrow Connector 5"/>
          <p:cNvCxnSpPr/>
          <p:nvPr/>
        </p:nvCxnSpPr>
        <p:spPr>
          <a:xfrm flipV="1">
            <a:off x="2590800" y="4267200"/>
            <a:ext cx="464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8600" y="4724400"/>
            <a:ext cx="3200400" cy="1200329"/>
          </a:xfrm>
          <a:prstGeom prst="rect">
            <a:avLst/>
          </a:prstGeom>
          <a:noFill/>
        </p:spPr>
        <p:txBody>
          <a:bodyPr wrap="square" rtlCol="0">
            <a:spAutoFit/>
          </a:bodyPr>
          <a:lstStyle/>
          <a:p>
            <a:r>
              <a:rPr lang="en-US" dirty="0" smtClean="0">
                <a:latin typeface="Century Gothic" panose="020B0502020202020204" pitchFamily="34" charset="0"/>
              </a:rPr>
              <a:t>Teacher gives directive and  </a:t>
            </a:r>
            <a:r>
              <a:rPr lang="en-US" dirty="0">
                <a:latin typeface="Century Gothic" panose="020B0502020202020204" pitchFamily="34" charset="0"/>
              </a:rPr>
              <a:t>s</a:t>
            </a:r>
            <a:r>
              <a:rPr lang="en-US" dirty="0" smtClean="0">
                <a:latin typeface="Century Gothic" panose="020B0502020202020204" pitchFamily="34" charset="0"/>
              </a:rPr>
              <a:t>elects “Correct” or “Incorrect” based on the student’s response,</a:t>
            </a:r>
            <a:endParaRPr lang="en-US" dirty="0">
              <a:latin typeface="Century Gothic" panose="020B0502020202020204" pitchFamily="34" charset="0"/>
            </a:endParaRPr>
          </a:p>
        </p:txBody>
      </p:sp>
      <p:sp>
        <p:nvSpPr>
          <p:cNvPr id="4" name="Rectangle 3"/>
          <p:cNvSpPr/>
          <p:nvPr/>
        </p:nvSpPr>
        <p:spPr>
          <a:xfrm>
            <a:off x="152400" y="2187476"/>
            <a:ext cx="4038600" cy="2308324"/>
          </a:xfrm>
          <a:prstGeom prst="rect">
            <a:avLst/>
          </a:prstGeom>
        </p:spPr>
        <p:txBody>
          <a:bodyPr wrap="square">
            <a:spAutoFit/>
          </a:bodyPr>
          <a:lstStyle/>
          <a:p>
            <a:r>
              <a:rPr lang="en-US" dirty="0">
                <a:latin typeface="Century Gothic"/>
                <a:cs typeface="Century Gothic"/>
              </a:rPr>
              <a:t>Select a book </a:t>
            </a:r>
            <a:r>
              <a:rPr lang="en-US" dirty="0" smtClean="0">
                <a:latin typeface="Century Gothic"/>
                <a:cs typeface="Century Gothic"/>
              </a:rPr>
              <a:t>with these features:</a:t>
            </a:r>
          </a:p>
          <a:p>
            <a:pPr marL="285750" indent="-285750">
              <a:buFont typeface="Arial"/>
              <a:buChar char="•"/>
            </a:pPr>
            <a:r>
              <a:rPr lang="en-US" dirty="0" smtClean="0">
                <a:latin typeface="Century Gothic"/>
                <a:cs typeface="Century Gothic"/>
              </a:rPr>
              <a:t>Print </a:t>
            </a:r>
            <a:r>
              <a:rPr lang="en-US" dirty="0">
                <a:latin typeface="Century Gothic"/>
                <a:cs typeface="Century Gothic"/>
              </a:rPr>
              <a:t>on every </a:t>
            </a:r>
            <a:r>
              <a:rPr lang="en-US" dirty="0" smtClean="0">
                <a:latin typeface="Century Gothic"/>
                <a:cs typeface="Century Gothic"/>
              </a:rPr>
              <a:t>page</a:t>
            </a:r>
          </a:p>
          <a:p>
            <a:pPr marL="285750" indent="-285750">
              <a:buFont typeface="Arial"/>
              <a:buChar char="•"/>
            </a:pPr>
            <a:r>
              <a:rPr lang="en-US" dirty="0" smtClean="0">
                <a:latin typeface="Century Gothic"/>
                <a:cs typeface="Century Gothic"/>
              </a:rPr>
              <a:t>At </a:t>
            </a:r>
            <a:r>
              <a:rPr lang="en-US" dirty="0">
                <a:latin typeface="Century Gothic"/>
                <a:cs typeface="Century Gothic"/>
              </a:rPr>
              <a:t>least one page with multiple lines of </a:t>
            </a:r>
            <a:r>
              <a:rPr lang="en-US" dirty="0" smtClean="0">
                <a:latin typeface="Century Gothic"/>
                <a:cs typeface="Century Gothic"/>
              </a:rPr>
              <a:t>print</a:t>
            </a:r>
          </a:p>
          <a:p>
            <a:pPr marL="285750" indent="-285750">
              <a:buFont typeface="Arial"/>
              <a:buChar char="•"/>
            </a:pPr>
            <a:r>
              <a:rPr lang="en-US" dirty="0" smtClean="0">
                <a:latin typeface="Century Gothic"/>
                <a:cs typeface="Century Gothic"/>
              </a:rPr>
              <a:t>No </a:t>
            </a:r>
            <a:r>
              <a:rPr lang="en-US" dirty="0">
                <a:latin typeface="Century Gothic"/>
                <a:cs typeface="Century Gothic"/>
              </a:rPr>
              <a:t>more than three lines of print on each </a:t>
            </a:r>
            <a:r>
              <a:rPr lang="en-US" dirty="0" smtClean="0">
                <a:latin typeface="Century Gothic"/>
                <a:cs typeface="Century Gothic"/>
              </a:rPr>
              <a:t>page</a:t>
            </a:r>
          </a:p>
          <a:p>
            <a:pPr marL="285750" indent="-285750">
              <a:buFont typeface="Arial"/>
              <a:buChar char="•"/>
            </a:pPr>
            <a:r>
              <a:rPr lang="en-US" dirty="0" smtClean="0">
                <a:latin typeface="Century Gothic"/>
                <a:cs typeface="Century Gothic"/>
              </a:rPr>
              <a:t>Print </a:t>
            </a:r>
            <a:r>
              <a:rPr lang="en-US" dirty="0">
                <a:latin typeface="Century Gothic"/>
                <a:cs typeface="Century Gothic"/>
              </a:rPr>
              <a:t>that moves from left to </a:t>
            </a:r>
            <a:r>
              <a:rPr lang="en-US" dirty="0" smtClean="0">
                <a:latin typeface="Century Gothic"/>
                <a:cs typeface="Century Gothic"/>
              </a:rPr>
              <a:t>right</a:t>
            </a:r>
            <a:endParaRPr lang="en-US" dirty="0">
              <a:latin typeface="Century Gothic"/>
              <a:cs typeface="Century Gothic"/>
            </a:endParaRPr>
          </a:p>
        </p:txBody>
      </p:sp>
    </p:spTree>
    <p:extLst>
      <p:ext uri="{BB962C8B-B14F-4D97-AF65-F5344CB8AC3E}">
        <p14:creationId xmlns:p14="http://schemas.microsoft.com/office/powerpoint/2010/main" val="40220054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Book and Print</a:t>
            </a:r>
            <a:br>
              <a:rPr lang="en-US" dirty="0" smtClean="0"/>
            </a:br>
            <a:r>
              <a:rPr lang="en-US" dirty="0" smtClean="0"/>
              <a:t>Administration Video </a:t>
            </a:r>
            <a:endParaRPr lang="en-US" dirty="0"/>
          </a:p>
        </p:txBody>
      </p:sp>
      <p:sp>
        <p:nvSpPr>
          <p:cNvPr id="5" name="Rectangle 4"/>
          <p:cNvSpPr/>
          <p:nvPr/>
        </p:nvSpPr>
        <p:spPr>
          <a:xfrm>
            <a:off x="533400" y="2590800"/>
            <a:ext cx="8382000" cy="1815882"/>
          </a:xfrm>
          <a:prstGeom prst="rect">
            <a:avLst/>
          </a:prstGeom>
        </p:spPr>
        <p:txBody>
          <a:bodyPr wrap="square">
            <a:spAutoFit/>
          </a:bodyPr>
          <a:lstStyle/>
          <a:p>
            <a:r>
              <a:rPr lang="en-US" sz="2800" dirty="0" smtClean="0">
                <a:latin typeface="Century Gothic" panose="020B0502020202020204" pitchFamily="34" charset="0"/>
                <a:ea typeface="Calibri"/>
                <a:cs typeface="Times New Roman"/>
              </a:rPr>
              <a:t>Click link to view:</a:t>
            </a:r>
          </a:p>
          <a:p>
            <a:endParaRPr lang="en-US" sz="2800" dirty="0">
              <a:latin typeface="Century Gothic" panose="020B0502020202020204" pitchFamily="34" charset="0"/>
              <a:ea typeface="Calibri"/>
              <a:cs typeface="Times New Roman"/>
            </a:endParaRPr>
          </a:p>
          <a:p>
            <a:r>
              <a:rPr lang="en-US" sz="2800" u="sng" dirty="0">
                <a:solidFill>
                  <a:srgbClr val="0563C1"/>
                </a:solidFill>
                <a:latin typeface="Century Gothic" panose="020B0502020202020204" pitchFamily="34" charset="0"/>
                <a:ea typeface="Calibri"/>
                <a:cs typeface="Times New Roman"/>
                <a:hlinkClick r:id="rId2"/>
              </a:rPr>
              <a:t>http://content.cliengage.org/players/ijorimay-upZaQlQy.html</a:t>
            </a:r>
            <a:endParaRPr lang="en-US" sz="2800" dirty="0">
              <a:latin typeface="Century Gothic" panose="020B0502020202020204" pitchFamily="34" charset="0"/>
            </a:endParaRPr>
          </a:p>
        </p:txBody>
      </p:sp>
    </p:spTree>
    <p:extLst>
      <p:ext uri="{BB962C8B-B14F-4D97-AF65-F5344CB8AC3E}">
        <p14:creationId xmlns:p14="http://schemas.microsoft.com/office/powerpoint/2010/main" val="30346344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Book and Print Group Practice</a:t>
            </a:r>
            <a:endParaRPr lang="en-US" dirty="0"/>
          </a:p>
        </p:txBody>
      </p:sp>
      <p:sp>
        <p:nvSpPr>
          <p:cNvPr id="3" name="Content Placeholder 2"/>
          <p:cNvSpPr>
            <a:spLocks noGrp="1"/>
          </p:cNvSpPr>
          <p:nvPr>
            <p:ph idx="1"/>
          </p:nvPr>
        </p:nvSpPr>
        <p:spPr/>
        <p:txBody>
          <a:bodyPr/>
          <a:lstStyle/>
          <a:p>
            <a:r>
              <a:rPr lang="en-US" dirty="0"/>
              <a:t>Log into assessments and click on </a:t>
            </a:r>
            <a:r>
              <a:rPr lang="en-US" dirty="0" smtClean="0"/>
              <a:t>the Book and Print Assessment.</a:t>
            </a:r>
            <a:endParaRPr lang="en-US" dirty="0"/>
          </a:p>
          <a:p>
            <a:endParaRPr lang="en-US" sz="1600" dirty="0"/>
          </a:p>
          <a:p>
            <a:r>
              <a:rPr lang="en-US" dirty="0"/>
              <a:t>Practice the </a:t>
            </a:r>
            <a:r>
              <a:rPr lang="en-US" dirty="0" smtClean="0"/>
              <a:t>Book and Print assessment </a:t>
            </a:r>
            <a:r>
              <a:rPr lang="en-US" dirty="0"/>
              <a:t>on your own.</a:t>
            </a:r>
          </a:p>
          <a:p>
            <a:endParaRPr lang="en-US" sz="2400" dirty="0"/>
          </a:p>
          <a:p>
            <a:pPr marL="0" indent="0">
              <a:buNone/>
            </a:pPr>
            <a:r>
              <a:rPr lang="en-US" sz="2400" i="1" dirty="0" smtClean="0"/>
              <a:t>Note</a:t>
            </a:r>
            <a:r>
              <a:rPr lang="en-US" sz="2400" i="1" dirty="0"/>
              <a:t>: Participants may discuss afterwards if on an on-line discussion</a:t>
            </a:r>
            <a:r>
              <a:rPr lang="en-US" sz="2400" dirty="0"/>
              <a:t>. </a:t>
            </a:r>
          </a:p>
          <a:p>
            <a:endParaRPr lang="en-US" dirty="0"/>
          </a:p>
        </p:txBody>
      </p:sp>
    </p:spTree>
    <p:extLst>
      <p:ext uri="{BB962C8B-B14F-4D97-AF65-F5344CB8AC3E}">
        <p14:creationId xmlns:p14="http://schemas.microsoft.com/office/powerpoint/2010/main" val="20991088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 and Social Studies</a:t>
            </a:r>
            <a:endParaRPr lang="en-US" dirty="0"/>
          </a:p>
        </p:txBody>
      </p:sp>
      <p:sp>
        <p:nvSpPr>
          <p:cNvPr id="3" name="Content Placeholder 2"/>
          <p:cNvSpPr>
            <a:spLocks noGrp="1"/>
          </p:cNvSpPr>
          <p:nvPr>
            <p:ph idx="1"/>
          </p:nvPr>
        </p:nvSpPr>
        <p:spPr>
          <a:xfrm>
            <a:off x="533400" y="1676400"/>
            <a:ext cx="8077200" cy="4525963"/>
          </a:xfrm>
        </p:spPr>
        <p:txBody>
          <a:bodyPr>
            <a:normAutofit fontScale="92500" lnSpcReduction="10000"/>
          </a:bodyPr>
          <a:lstStyle/>
          <a:p>
            <a:pPr marL="0" indent="0">
              <a:buNone/>
            </a:pPr>
            <a:r>
              <a:rPr lang="en-US" dirty="0" smtClean="0"/>
              <a:t>Teachers will administer receptive tasks in the social studies and science assessments. These assessments are optional for TSR Comprehensive participants.</a:t>
            </a:r>
          </a:p>
          <a:p>
            <a:pPr marL="0" indent="0">
              <a:buNone/>
            </a:pPr>
            <a:endParaRPr lang="en-US" dirty="0"/>
          </a:p>
          <a:p>
            <a:pPr marL="0" indent="0">
              <a:buNone/>
            </a:pPr>
            <a:r>
              <a:rPr lang="en-US" sz="3000" i="1" dirty="0">
                <a:latin typeface="Century Gothic"/>
                <a:cs typeface="Century Gothic"/>
              </a:rPr>
              <a:t>Note: </a:t>
            </a:r>
            <a:r>
              <a:rPr lang="en-US" sz="3000" i="1" dirty="0" smtClean="0">
                <a:latin typeface="Century Gothic"/>
                <a:cs typeface="Century Gothic"/>
              </a:rPr>
              <a:t>Even though these assessments are optional for the TSR Comprehensive project, Districts  </a:t>
            </a:r>
            <a:r>
              <a:rPr lang="en-US" sz="3000" i="1" dirty="0">
                <a:latin typeface="Century Gothic"/>
                <a:cs typeface="Century Gothic"/>
              </a:rPr>
              <a:t>may </a:t>
            </a:r>
            <a:r>
              <a:rPr lang="en-US" sz="3000" i="1" dirty="0" smtClean="0">
                <a:latin typeface="Century Gothic"/>
                <a:cs typeface="Century Gothic"/>
              </a:rPr>
              <a:t>require your sites to complete these assessments.</a:t>
            </a:r>
            <a:endParaRPr lang="en-US" sz="3000" dirty="0"/>
          </a:p>
        </p:txBody>
      </p:sp>
    </p:spTree>
    <p:extLst>
      <p:ext uri="{BB962C8B-B14F-4D97-AF65-F5344CB8AC3E}">
        <p14:creationId xmlns:p14="http://schemas.microsoft.com/office/powerpoint/2010/main" val="27756859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Sample Item</a:t>
            </a:r>
            <a:endParaRPr lang="en-US" dirty="0"/>
          </a:p>
        </p:txBody>
      </p:sp>
      <p:pic>
        <p:nvPicPr>
          <p:cNvPr id="8" name="Picture 7" descr="Screen Shot 2014-09-21 at 6.25.47 PM.png"/>
          <p:cNvPicPr>
            <a:picLocks noChangeAspect="1"/>
          </p:cNvPicPr>
          <p:nvPr/>
        </p:nvPicPr>
        <p:blipFill rotWithShape="1">
          <a:blip r:embed="rId3" cstate="print">
            <a:extLst>
              <a:ext uri="{28A0092B-C50C-407E-A947-70E740481C1C}">
                <a14:useLocalDpi xmlns:a14="http://schemas.microsoft.com/office/drawing/2010/main" val="0"/>
              </a:ext>
            </a:extLst>
          </a:blip>
          <a:srcRect r="1538"/>
          <a:stretch/>
        </p:blipFill>
        <p:spPr>
          <a:xfrm>
            <a:off x="347353" y="1829515"/>
            <a:ext cx="4876800" cy="3365653"/>
          </a:xfrm>
          <a:prstGeom prst="rect">
            <a:avLst/>
          </a:prstGeom>
        </p:spPr>
      </p:pic>
      <p:cxnSp>
        <p:nvCxnSpPr>
          <p:cNvPr id="4" name="Straight Arrow Connector 3"/>
          <p:cNvCxnSpPr/>
          <p:nvPr/>
        </p:nvCxnSpPr>
        <p:spPr>
          <a:xfrm flipH="1">
            <a:off x="4572000" y="2896315"/>
            <a:ext cx="1371600" cy="41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638800" y="1143000"/>
            <a:ext cx="3276600" cy="4801315"/>
          </a:xfrm>
          <a:prstGeom prst="rect">
            <a:avLst/>
          </a:prstGeom>
          <a:noFill/>
        </p:spPr>
        <p:txBody>
          <a:bodyPr wrap="square" rtlCol="0">
            <a:spAutoFit/>
          </a:bodyPr>
          <a:lstStyle/>
          <a:p>
            <a:pPr algn="ctr"/>
            <a:r>
              <a:rPr lang="en-US" b="1" dirty="0">
                <a:latin typeface="Century Gothic"/>
                <a:cs typeface="Century Gothic"/>
              </a:rPr>
              <a:t>The teacher prompts are given on the screen and will guide the teacher through the assessment</a:t>
            </a:r>
            <a:r>
              <a:rPr lang="en-US" b="1" dirty="0" smtClean="0">
                <a:latin typeface="Century Gothic"/>
                <a:cs typeface="Century Gothic"/>
              </a:rPr>
              <a:t>.</a:t>
            </a:r>
            <a:endParaRPr lang="en-US" dirty="0" smtClean="0">
              <a:latin typeface="Century Gothic"/>
              <a:cs typeface="Century Gothic"/>
            </a:endParaRPr>
          </a:p>
          <a:p>
            <a:endParaRPr lang="en-US" dirty="0">
              <a:latin typeface="Century Gothic" panose="020B0502020202020204" pitchFamily="34" charset="0"/>
            </a:endParaRPr>
          </a:p>
          <a:p>
            <a:pPr marL="285750" indent="-285750">
              <a:buFont typeface="Arial" panose="020B0604020202020204" pitchFamily="34" charset="0"/>
              <a:buChar char="•"/>
            </a:pPr>
            <a:r>
              <a:rPr lang="en-US" dirty="0" smtClean="0">
                <a:latin typeface="Century Gothic" panose="020B0502020202020204" pitchFamily="34" charset="0"/>
              </a:rPr>
              <a:t>By hovering over a response, it highlights </a:t>
            </a:r>
            <a:r>
              <a:rPr lang="en-US" b="1" dirty="0" smtClean="0">
                <a:solidFill>
                  <a:srgbClr val="00B050"/>
                </a:solidFill>
                <a:latin typeface="Century Gothic" panose="020B0502020202020204" pitchFamily="34" charset="0"/>
              </a:rPr>
              <a:t>green</a:t>
            </a:r>
            <a:r>
              <a:rPr lang="en-US" dirty="0" smtClean="0">
                <a:latin typeface="Century Gothic" panose="020B0502020202020204" pitchFamily="34" charset="0"/>
              </a:rPr>
              <a:t>.</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smtClean="0">
                <a:latin typeface="Century Gothic" panose="020B0502020202020204" pitchFamily="34" charset="0"/>
              </a:rPr>
              <a:t>Click </a:t>
            </a:r>
            <a:r>
              <a:rPr lang="en-US" dirty="0">
                <a:latin typeface="Century Gothic" panose="020B0502020202020204" pitchFamily="34" charset="0"/>
              </a:rPr>
              <a:t>to select the response given by the student</a:t>
            </a:r>
            <a:r>
              <a:rPr lang="en-US" dirty="0" smtClean="0">
                <a:latin typeface="Century Gothic" panose="020B0502020202020204" pitchFamily="34" charset="0"/>
              </a:rPr>
              <a:t>.</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smtClean="0">
                <a:latin typeface="Century Gothic" panose="020B0502020202020204" pitchFamily="34" charset="0"/>
              </a:rPr>
              <a:t>“Previous</a:t>
            </a:r>
            <a:r>
              <a:rPr lang="en-US" dirty="0">
                <a:latin typeface="Century Gothic" panose="020B0502020202020204" pitchFamily="34" charset="0"/>
              </a:rPr>
              <a:t>” button allows you to go back and correct a </a:t>
            </a:r>
            <a:r>
              <a:rPr lang="en-US" dirty="0" smtClean="0">
                <a:latin typeface="Century Gothic" panose="020B0502020202020204" pitchFamily="34" charset="0"/>
              </a:rPr>
              <a:t>response if a scoring error was made.</a:t>
            </a:r>
            <a:endParaRPr lang="en-US" dirty="0">
              <a:latin typeface="Century Gothic" panose="020B0502020202020204" pitchFamily="34" charset="0"/>
            </a:endParaRPr>
          </a:p>
        </p:txBody>
      </p:sp>
    </p:spTree>
    <p:extLst>
      <p:ext uri="{BB962C8B-B14F-4D97-AF65-F5344CB8AC3E}">
        <p14:creationId xmlns:p14="http://schemas.microsoft.com/office/powerpoint/2010/main" val="1558438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15462" y="1109661"/>
            <a:ext cx="2286000" cy="70788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2000" dirty="0" smtClean="0"/>
              <a:t>DIRECT </a:t>
            </a:r>
          </a:p>
          <a:p>
            <a:pPr algn="ctr"/>
            <a:r>
              <a:rPr lang="en-US" sz="2000" dirty="0" smtClean="0"/>
              <a:t>ASSESSMENTS</a:t>
            </a:r>
            <a:endParaRPr lang="en-US" sz="2000" dirty="0"/>
          </a:p>
        </p:txBody>
      </p:sp>
      <p:sp>
        <p:nvSpPr>
          <p:cNvPr id="24" name="TextBox 23"/>
          <p:cNvSpPr txBox="1"/>
          <p:nvPr/>
        </p:nvSpPr>
        <p:spPr>
          <a:xfrm>
            <a:off x="5638800" y="1109661"/>
            <a:ext cx="2590800" cy="707886"/>
          </a:xfrm>
          <a:prstGeom prst="rect">
            <a:avLst/>
          </a:prstGeom>
          <a:solidFill>
            <a:srgbClr val="92D050"/>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a:defRPr sz="2000" b="1"/>
            </a:lvl1pPr>
          </a:lstStyle>
          <a:p>
            <a:pPr algn="ctr"/>
            <a:r>
              <a:rPr lang="en-US" b="0" dirty="0"/>
              <a:t>OBSERVATIONAL ASSESSMENTS</a:t>
            </a:r>
          </a:p>
        </p:txBody>
      </p:sp>
      <p:sp>
        <p:nvSpPr>
          <p:cNvPr id="4" name="TextBox 3"/>
          <p:cNvSpPr txBox="1"/>
          <p:nvPr/>
        </p:nvSpPr>
        <p:spPr>
          <a:xfrm>
            <a:off x="502356" y="1981200"/>
            <a:ext cx="3810000" cy="4524315"/>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Vocabulary development</a:t>
            </a:r>
          </a:p>
          <a:p>
            <a:pPr marL="342900" lvl="0" indent="-342900">
              <a:buFont typeface="Arial" panose="020B0604020202020204" pitchFamily="34" charset="0"/>
              <a:buChar char="•"/>
            </a:pPr>
            <a:r>
              <a:rPr lang="en-US" sz="2400" dirty="0"/>
              <a:t>Story retell &amp; </a:t>
            </a:r>
            <a:r>
              <a:rPr lang="en-US" sz="2400" dirty="0" smtClean="0"/>
              <a:t>comprehension</a:t>
            </a:r>
          </a:p>
          <a:p>
            <a:pPr marL="342900" lvl="0" indent="-342900">
              <a:buFont typeface="Arial" panose="020B0604020202020204" pitchFamily="34" charset="0"/>
              <a:buChar char="•"/>
            </a:pPr>
            <a:r>
              <a:rPr lang="en-US" sz="2400" dirty="0" smtClean="0"/>
              <a:t>Book &amp; print knowledge</a:t>
            </a:r>
            <a:endParaRPr lang="en-US" sz="2400" dirty="0"/>
          </a:p>
          <a:p>
            <a:pPr marL="342900" lvl="0" indent="-342900">
              <a:buFont typeface="Arial" panose="020B0604020202020204" pitchFamily="34" charset="0"/>
              <a:buChar char="•"/>
            </a:pPr>
            <a:r>
              <a:rPr lang="en-US" sz="2400" dirty="0"/>
              <a:t>Letter recognition</a:t>
            </a:r>
          </a:p>
          <a:p>
            <a:pPr marL="342900" lvl="0" indent="-342900">
              <a:buFont typeface="Arial" panose="020B0604020202020204" pitchFamily="34" charset="0"/>
              <a:buChar char="•"/>
            </a:pPr>
            <a:r>
              <a:rPr lang="en-US" sz="2400" dirty="0"/>
              <a:t>Letter-sound correspondence</a:t>
            </a:r>
          </a:p>
          <a:p>
            <a:pPr marL="342900" lvl="0" indent="-342900">
              <a:buFont typeface="Arial" panose="020B0604020202020204" pitchFamily="34" charset="0"/>
              <a:buChar char="•"/>
            </a:pPr>
            <a:r>
              <a:rPr lang="en-US" sz="2400" dirty="0"/>
              <a:t>Phonological awareness</a:t>
            </a:r>
          </a:p>
          <a:p>
            <a:pPr marL="342900" lvl="0" indent="-342900">
              <a:buFont typeface="Arial" panose="020B0604020202020204" pitchFamily="34" charset="0"/>
              <a:buChar char="•"/>
            </a:pPr>
            <a:r>
              <a:rPr lang="en-US" sz="2400" dirty="0"/>
              <a:t>Early science skills</a:t>
            </a:r>
          </a:p>
          <a:p>
            <a:pPr marL="342900" lvl="0" indent="-342900">
              <a:buFont typeface="Arial" panose="020B0604020202020204" pitchFamily="34" charset="0"/>
              <a:buChar char="•"/>
            </a:pPr>
            <a:r>
              <a:rPr lang="en-US" sz="2400" dirty="0"/>
              <a:t>Early math skills</a:t>
            </a:r>
          </a:p>
          <a:p>
            <a:pPr marL="342900" lvl="0" indent="-342900">
              <a:buFont typeface="Arial" panose="020B0604020202020204" pitchFamily="34" charset="0"/>
              <a:buChar char="•"/>
            </a:pPr>
            <a:r>
              <a:rPr lang="en-US" sz="2400" dirty="0"/>
              <a:t>Early social studies skills</a:t>
            </a:r>
          </a:p>
          <a:p>
            <a:endParaRPr lang="en-US" sz="2400" dirty="0"/>
          </a:p>
        </p:txBody>
      </p:sp>
      <p:sp>
        <p:nvSpPr>
          <p:cNvPr id="10" name="TextBox 9"/>
          <p:cNvSpPr txBox="1"/>
          <p:nvPr/>
        </p:nvSpPr>
        <p:spPr>
          <a:xfrm>
            <a:off x="5638800" y="2133599"/>
            <a:ext cx="2895600" cy="3293209"/>
          </a:xfrm>
          <a:prstGeom prst="rect">
            <a:avLst/>
          </a:prstGeom>
          <a:noFill/>
        </p:spPr>
        <p:txBody>
          <a:bodyPr wrap="square" rtlCol="0">
            <a:spAutoFit/>
          </a:bodyPr>
          <a:lstStyle/>
          <a:p>
            <a:pPr marL="342900" lvl="0" indent="-342900">
              <a:buFont typeface="Arial" panose="020B0604020202020204" pitchFamily="34" charset="0"/>
              <a:buChar char="•"/>
            </a:pPr>
            <a:r>
              <a:rPr lang="en-US" sz="2400" dirty="0" smtClean="0"/>
              <a:t>Early writing skills</a:t>
            </a:r>
          </a:p>
          <a:p>
            <a:pPr marL="342900" lvl="0" indent="-342900">
              <a:buFont typeface="Arial" panose="020B0604020202020204" pitchFamily="34" charset="0"/>
              <a:buChar char="•"/>
            </a:pPr>
            <a:r>
              <a:rPr lang="en-US" sz="2400" dirty="0" smtClean="0"/>
              <a:t>Social &amp; emotional </a:t>
            </a:r>
            <a:r>
              <a:rPr lang="en-US" sz="2400" dirty="0"/>
              <a:t>s</a:t>
            </a:r>
            <a:r>
              <a:rPr lang="en-US" sz="2400" dirty="0" smtClean="0"/>
              <a:t>kills</a:t>
            </a:r>
          </a:p>
          <a:p>
            <a:pPr marL="342900" lvl="0" indent="-342900">
              <a:buFont typeface="Arial" panose="020B0604020202020204" pitchFamily="34" charset="0"/>
              <a:buChar char="•"/>
            </a:pPr>
            <a:r>
              <a:rPr lang="en-US" sz="2400" dirty="0" smtClean="0"/>
              <a:t>Approaches to learning</a:t>
            </a:r>
          </a:p>
          <a:p>
            <a:pPr marL="342900" lvl="0" indent="-342900">
              <a:buFont typeface="Arial" panose="020B0604020202020204" pitchFamily="34" charset="0"/>
              <a:buChar char="•"/>
            </a:pPr>
            <a:r>
              <a:rPr lang="en-US" sz="2400" dirty="0" smtClean="0"/>
              <a:t>Physical health &amp; development</a:t>
            </a:r>
          </a:p>
          <a:p>
            <a:pPr lvl="0"/>
            <a:endParaRPr lang="en-US" sz="2000" dirty="0"/>
          </a:p>
          <a:p>
            <a:endParaRPr lang="en-US" sz="2000" dirty="0"/>
          </a:p>
        </p:txBody>
      </p:sp>
      <p:sp>
        <p:nvSpPr>
          <p:cNvPr id="9" name="Title 1"/>
          <p:cNvSpPr txBox="1">
            <a:spLocks/>
          </p:cNvSpPr>
          <p:nvPr/>
        </p:nvSpPr>
        <p:spPr>
          <a:xfrm>
            <a:off x="498546" y="76200"/>
            <a:ext cx="81534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smtClean="0">
                <a:ln w="12700">
                  <a:noFill/>
                  <a:prstDash val="solid"/>
                </a:ln>
                <a:solidFill>
                  <a:srgbClr val="FF0000"/>
                </a:solidFill>
                <a:effectLst>
                  <a:outerShdw blurRad="41275" dist="20320" dir="1800000" algn="tl" rotWithShape="0">
                    <a:srgbClr val="000000">
                      <a:alpha val="40000"/>
                    </a:srgbClr>
                  </a:outerShdw>
                </a:effectLst>
                <a:latin typeface="Century Gothic" panose="020B0502020202020204" pitchFamily="34" charset="0"/>
                <a:cs typeface="Levenim MT" panose="02010502060101010101" pitchFamily="2" charset="-79"/>
              </a:rPr>
              <a:t>CIRCLE Progress Monitoring</a:t>
            </a:r>
            <a:endParaRPr lang="en-US" dirty="0">
              <a:ln w="12700">
                <a:noFill/>
                <a:prstDash val="solid"/>
              </a:ln>
              <a:solidFill>
                <a:srgbClr val="FF0000"/>
              </a:solidFill>
              <a:effectLst>
                <a:outerShdw blurRad="41275" dist="20320" dir="1800000" algn="tl" rotWithShape="0">
                  <a:srgbClr val="000000">
                    <a:alpha val="40000"/>
                  </a:srgbClr>
                </a:outerShdw>
              </a:effectLst>
              <a:latin typeface="Century Gothic" panose="020B0502020202020204" pitchFamily="34" charset="0"/>
              <a:cs typeface="Levenim MT" panose="02010502060101010101" pitchFamily="2" charset="-79"/>
            </a:endParaRPr>
          </a:p>
        </p:txBody>
      </p:sp>
    </p:spTree>
    <p:extLst>
      <p:ext uri="{BB962C8B-B14F-4D97-AF65-F5344CB8AC3E}">
        <p14:creationId xmlns:p14="http://schemas.microsoft.com/office/powerpoint/2010/main" val="4742610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Screen</a:t>
            </a:r>
            <a:endParaRPr lang="en-US" dirty="0"/>
          </a:p>
        </p:txBody>
      </p:sp>
      <p:pic>
        <p:nvPicPr>
          <p:cNvPr id="4" name="Picture 3" descr="Screen Shot 2014-09-21 at 6.20.5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1352797"/>
            <a:ext cx="6182591" cy="4572000"/>
          </a:xfrm>
          <a:prstGeom prst="rect">
            <a:avLst/>
          </a:prstGeom>
        </p:spPr>
      </p:pic>
      <p:sp>
        <p:nvSpPr>
          <p:cNvPr id="5" name="TextBox 4"/>
          <p:cNvSpPr txBox="1"/>
          <p:nvPr/>
        </p:nvSpPr>
        <p:spPr>
          <a:xfrm>
            <a:off x="228600" y="1469694"/>
            <a:ext cx="1752600" cy="338554"/>
          </a:xfrm>
          <a:prstGeom prst="rect">
            <a:avLst/>
          </a:prstGeom>
          <a:noFill/>
        </p:spPr>
        <p:txBody>
          <a:bodyPr wrap="square" rtlCol="0">
            <a:spAutoFit/>
          </a:bodyPr>
          <a:lstStyle/>
          <a:p>
            <a:pPr algn="ctr"/>
            <a:r>
              <a:rPr lang="en-US" sz="1600" b="1" dirty="0" smtClean="0">
                <a:latin typeface="Century Gothic" panose="020B0502020202020204" pitchFamily="34" charset="0"/>
              </a:rPr>
              <a:t>Student Score</a:t>
            </a:r>
            <a:endParaRPr lang="en-US" sz="1600" b="1" dirty="0">
              <a:latin typeface="Century Gothic" panose="020B0502020202020204" pitchFamily="34" charset="0"/>
            </a:endParaRPr>
          </a:p>
        </p:txBody>
      </p:sp>
      <p:sp>
        <p:nvSpPr>
          <p:cNvPr id="7" name="TextBox 6"/>
          <p:cNvSpPr txBox="1"/>
          <p:nvPr/>
        </p:nvSpPr>
        <p:spPr>
          <a:xfrm>
            <a:off x="228600" y="4572000"/>
            <a:ext cx="2126178" cy="830997"/>
          </a:xfrm>
          <a:prstGeom prst="rect">
            <a:avLst/>
          </a:prstGeom>
          <a:noFill/>
        </p:spPr>
        <p:txBody>
          <a:bodyPr wrap="square" rtlCol="0">
            <a:spAutoFit/>
          </a:bodyPr>
          <a:lstStyle/>
          <a:p>
            <a:pPr algn="ctr"/>
            <a:r>
              <a:rPr lang="en-US" sz="1600" dirty="0" smtClean="0">
                <a:latin typeface="Century Gothic" panose="020B0502020202020204" pitchFamily="34" charset="0"/>
              </a:rPr>
              <a:t>Click </a:t>
            </a:r>
            <a:r>
              <a:rPr lang="en-US" sz="1600" b="1" dirty="0" smtClean="0">
                <a:latin typeface="Century Gothic" panose="020B0502020202020204" pitchFamily="34" charset="0"/>
              </a:rPr>
              <a:t>“done” </a:t>
            </a:r>
            <a:r>
              <a:rPr lang="en-US" sz="1600" dirty="0" smtClean="0">
                <a:latin typeface="Century Gothic" panose="020B0502020202020204" pitchFamily="34" charset="0"/>
              </a:rPr>
              <a:t>when you are finished reviewing results</a:t>
            </a:r>
            <a:endParaRPr lang="en-US" sz="1600" dirty="0">
              <a:latin typeface="Century Gothic" panose="020B0502020202020204" pitchFamily="34" charset="0"/>
            </a:endParaRPr>
          </a:p>
        </p:txBody>
      </p:sp>
      <p:sp>
        <p:nvSpPr>
          <p:cNvPr id="8" name="TextBox 7"/>
          <p:cNvSpPr txBox="1"/>
          <p:nvPr/>
        </p:nvSpPr>
        <p:spPr>
          <a:xfrm>
            <a:off x="0" y="2971800"/>
            <a:ext cx="2354778" cy="1077218"/>
          </a:xfrm>
          <a:prstGeom prst="rect">
            <a:avLst/>
          </a:prstGeom>
          <a:noFill/>
        </p:spPr>
        <p:txBody>
          <a:bodyPr wrap="square" rtlCol="0">
            <a:spAutoFit/>
          </a:bodyPr>
          <a:lstStyle/>
          <a:p>
            <a:pPr algn="ctr"/>
            <a:r>
              <a:rPr lang="en-US" sz="1600" dirty="0" smtClean="0">
                <a:latin typeface="Century Gothic" panose="020B0502020202020204" pitchFamily="34" charset="0"/>
              </a:rPr>
              <a:t>Individual responses that are color coded based on the child’s answer</a:t>
            </a:r>
            <a:endParaRPr lang="en-US" sz="1600" dirty="0">
              <a:latin typeface="Century Gothic" panose="020B0502020202020204" pitchFamily="34" charset="0"/>
            </a:endParaRPr>
          </a:p>
        </p:txBody>
      </p:sp>
      <p:cxnSp>
        <p:nvCxnSpPr>
          <p:cNvPr id="9" name="Straight Arrow Connector 8"/>
          <p:cNvCxnSpPr>
            <a:stCxn id="5" idx="3"/>
          </p:cNvCxnSpPr>
          <p:nvPr/>
        </p:nvCxnSpPr>
        <p:spPr>
          <a:xfrm>
            <a:off x="1981200" y="1638971"/>
            <a:ext cx="3581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354778" y="3200400"/>
            <a:ext cx="540822"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p:cNvCxnSpPr>
          <p:nvPr/>
        </p:nvCxnSpPr>
        <p:spPr>
          <a:xfrm>
            <a:off x="2354778" y="4987499"/>
            <a:ext cx="5341422" cy="6513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9595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Closing Screen for Student</a:t>
            </a:r>
            <a:endParaRPr lang="en-US" dirty="0"/>
          </a:p>
        </p:txBody>
      </p:sp>
      <p:pic>
        <p:nvPicPr>
          <p:cNvPr id="4" name="Picture 2" descr="C:\Users\amarlow\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19200"/>
            <a:ext cx="6886575" cy="4732511"/>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descr="\\uthsch-nas\devped\Shared_drives\TSR\TSR_Staff\Communications\CIRCLE ASSESSMENT ONLINE\CHARACTERS\S-COA-ENDSCREEN-WRIT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837" y="1524000"/>
            <a:ext cx="4805363" cy="427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1274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a:t>
            </a:r>
            <a:endParaRPr lang="en-US" dirty="0"/>
          </a:p>
        </p:txBody>
      </p:sp>
      <p:sp>
        <p:nvSpPr>
          <p:cNvPr id="3" name="Content Placeholder 2"/>
          <p:cNvSpPr>
            <a:spLocks noGrp="1"/>
          </p:cNvSpPr>
          <p:nvPr>
            <p:ph idx="1"/>
          </p:nvPr>
        </p:nvSpPr>
        <p:spPr/>
        <p:txBody>
          <a:bodyPr/>
          <a:lstStyle/>
          <a:p>
            <a:pPr marL="0" indent="0">
              <a:spcBef>
                <a:spcPts val="1200"/>
              </a:spcBef>
              <a:spcAft>
                <a:spcPts val="1200"/>
              </a:spcAft>
              <a:buFontTx/>
              <a:buNone/>
              <a:defRPr/>
            </a:pPr>
            <a:r>
              <a:rPr lang="en-US" kern="0" dirty="0">
                <a:latin typeface="Century Gothic"/>
                <a:cs typeface="Century Gothic"/>
              </a:rPr>
              <a:t>The components of the Observables include:</a:t>
            </a:r>
          </a:p>
          <a:p>
            <a:pPr marL="514350" indent="-514350">
              <a:lnSpc>
                <a:spcPct val="80000"/>
              </a:lnSpc>
              <a:spcBef>
                <a:spcPts val="1200"/>
              </a:spcBef>
              <a:spcAft>
                <a:spcPts val="1200"/>
              </a:spcAft>
              <a:buFont typeface="+mj-lt"/>
              <a:buAutoNum type="arabicPeriod"/>
              <a:defRPr/>
            </a:pPr>
            <a:r>
              <a:rPr lang="en-US" kern="0" dirty="0">
                <a:latin typeface="Century Gothic"/>
                <a:cs typeface="Century Gothic"/>
              </a:rPr>
              <a:t>Social Screener </a:t>
            </a:r>
          </a:p>
          <a:p>
            <a:pPr marL="514350" indent="-514350">
              <a:lnSpc>
                <a:spcPct val="80000"/>
              </a:lnSpc>
              <a:spcBef>
                <a:spcPts val="1200"/>
              </a:spcBef>
              <a:spcAft>
                <a:spcPts val="1200"/>
              </a:spcAft>
              <a:buFont typeface="+mj-lt"/>
              <a:buAutoNum type="arabicPeriod"/>
              <a:defRPr/>
            </a:pPr>
            <a:r>
              <a:rPr lang="en-US" kern="0" dirty="0">
                <a:latin typeface="Century Gothic"/>
                <a:cs typeface="Century Gothic"/>
              </a:rPr>
              <a:t>Early Writing Checklist</a:t>
            </a:r>
          </a:p>
          <a:p>
            <a:pPr marL="514350" indent="-514350">
              <a:lnSpc>
                <a:spcPct val="80000"/>
              </a:lnSpc>
              <a:spcBef>
                <a:spcPts val="1200"/>
              </a:spcBef>
              <a:spcAft>
                <a:spcPts val="1200"/>
              </a:spcAft>
              <a:buFont typeface="+mj-lt"/>
              <a:buAutoNum type="arabicPeriod"/>
              <a:defRPr/>
            </a:pPr>
            <a:r>
              <a:rPr lang="en-US" kern="0" dirty="0">
                <a:latin typeface="Century Gothic"/>
                <a:cs typeface="Century Gothic"/>
              </a:rPr>
              <a:t>*Physical Development and Health</a:t>
            </a:r>
          </a:p>
          <a:p>
            <a:pPr marL="514350" indent="-514350">
              <a:lnSpc>
                <a:spcPct val="80000"/>
              </a:lnSpc>
              <a:spcBef>
                <a:spcPts val="1200"/>
              </a:spcBef>
              <a:spcAft>
                <a:spcPts val="1200"/>
              </a:spcAft>
              <a:buFont typeface="+mj-lt"/>
              <a:buAutoNum type="arabicPeriod"/>
              <a:defRPr/>
            </a:pPr>
            <a:r>
              <a:rPr lang="en-US" kern="0" dirty="0">
                <a:latin typeface="Century Gothic"/>
                <a:cs typeface="Century Gothic"/>
              </a:rPr>
              <a:t>*Approaches to Learning</a:t>
            </a:r>
          </a:p>
          <a:p>
            <a:endParaRPr lang="en-US" dirty="0"/>
          </a:p>
        </p:txBody>
      </p:sp>
    </p:spTree>
    <p:extLst>
      <p:ext uri="{BB962C8B-B14F-4D97-AF65-F5344CB8AC3E}">
        <p14:creationId xmlns:p14="http://schemas.microsoft.com/office/powerpoint/2010/main" val="28125151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1143000"/>
          </a:xfrm>
        </p:spPr>
        <p:txBody>
          <a:bodyPr>
            <a:normAutofit fontScale="90000"/>
          </a:bodyPr>
          <a:lstStyle/>
          <a:p>
            <a:r>
              <a:rPr lang="en-US" dirty="0" smtClean="0"/>
              <a:t>Observables </a:t>
            </a:r>
            <a:br>
              <a:rPr lang="en-US" dirty="0" smtClean="0"/>
            </a:br>
            <a:r>
              <a:rPr lang="en-US" dirty="0" smtClean="0"/>
              <a:t>Administration Video </a:t>
            </a:r>
            <a:br>
              <a:rPr lang="en-US" dirty="0" smtClean="0"/>
            </a:br>
            <a:endParaRPr lang="en-US" dirty="0"/>
          </a:p>
        </p:txBody>
      </p:sp>
      <p:sp>
        <p:nvSpPr>
          <p:cNvPr id="3" name="Rectangle 2"/>
          <p:cNvSpPr/>
          <p:nvPr/>
        </p:nvSpPr>
        <p:spPr>
          <a:xfrm>
            <a:off x="304800" y="2438400"/>
            <a:ext cx="8686800" cy="1815882"/>
          </a:xfrm>
          <a:prstGeom prst="rect">
            <a:avLst/>
          </a:prstGeom>
        </p:spPr>
        <p:txBody>
          <a:bodyPr wrap="square">
            <a:spAutoFit/>
          </a:bodyPr>
          <a:lstStyle/>
          <a:p>
            <a:r>
              <a:rPr lang="en-US" sz="2800" dirty="0" smtClean="0">
                <a:latin typeface="Century Gothic" panose="020B0502020202020204" pitchFamily="34" charset="0"/>
              </a:rPr>
              <a:t>Click link to view:</a:t>
            </a:r>
          </a:p>
          <a:p>
            <a:endParaRPr lang="en-US" sz="2800" dirty="0">
              <a:latin typeface="Century Gothic" panose="020B0502020202020204" pitchFamily="34" charset="0"/>
            </a:endParaRPr>
          </a:p>
          <a:p>
            <a:r>
              <a:rPr lang="en-US" sz="2800" u="sng" dirty="0">
                <a:latin typeface="Century Gothic" panose="020B0502020202020204" pitchFamily="34" charset="0"/>
                <a:hlinkClick r:id="rId3"/>
              </a:rPr>
              <a:t>http://content.cliengage.org/players/EDQLDYmD-upZaQlQy.html</a:t>
            </a:r>
            <a:r>
              <a:rPr lang="en-US" sz="2800" dirty="0">
                <a:latin typeface="Century Gothic" panose="020B0502020202020204" pitchFamily="34" charset="0"/>
              </a:rPr>
              <a:t> </a:t>
            </a:r>
          </a:p>
        </p:txBody>
      </p:sp>
    </p:spTree>
    <p:extLst>
      <p:ext uri="{BB962C8B-B14F-4D97-AF65-F5344CB8AC3E}">
        <p14:creationId xmlns:p14="http://schemas.microsoft.com/office/powerpoint/2010/main" val="14152561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Group Practice</a:t>
            </a:r>
            <a:endParaRPr lang="en-US" dirty="0"/>
          </a:p>
        </p:txBody>
      </p:sp>
      <p:sp>
        <p:nvSpPr>
          <p:cNvPr id="3" name="Content Placeholder 2"/>
          <p:cNvSpPr>
            <a:spLocks noGrp="1"/>
          </p:cNvSpPr>
          <p:nvPr>
            <p:ph idx="1"/>
          </p:nvPr>
        </p:nvSpPr>
        <p:spPr/>
        <p:txBody>
          <a:bodyPr>
            <a:normAutofit/>
          </a:bodyPr>
          <a:lstStyle/>
          <a:p>
            <a:r>
              <a:rPr lang="en-US" dirty="0" smtClean="0"/>
              <a:t>Log into assessments and click on any of the components in the Social Emotional checklist.</a:t>
            </a:r>
          </a:p>
          <a:p>
            <a:pPr marL="0" indent="0">
              <a:buNone/>
            </a:pPr>
            <a:endParaRPr lang="en-US" sz="1800" dirty="0" smtClean="0"/>
          </a:p>
          <a:p>
            <a:r>
              <a:rPr lang="en-US" dirty="0" smtClean="0"/>
              <a:t>Practice </a:t>
            </a:r>
            <a:r>
              <a:rPr lang="en-US" dirty="0"/>
              <a:t>each </a:t>
            </a:r>
            <a:r>
              <a:rPr lang="en-US" dirty="0" smtClean="0"/>
              <a:t>Social Emotional checklist component on </a:t>
            </a:r>
            <a:r>
              <a:rPr lang="en-US" dirty="0"/>
              <a:t>your own.</a:t>
            </a:r>
          </a:p>
          <a:p>
            <a:endParaRPr lang="en-US" sz="1600" dirty="0"/>
          </a:p>
          <a:p>
            <a:endParaRPr lang="en-US" sz="1600" dirty="0"/>
          </a:p>
          <a:p>
            <a:pPr marL="0" indent="0">
              <a:buNone/>
            </a:pPr>
            <a:r>
              <a:rPr lang="en-US" sz="2400" i="1" dirty="0"/>
              <a:t>Note: Participants may discuss afterwards if on an on-line discussion</a:t>
            </a:r>
            <a:r>
              <a:rPr lang="en-US" sz="2400" dirty="0"/>
              <a:t>. </a:t>
            </a:r>
          </a:p>
          <a:p>
            <a:endParaRPr lang="en-US" dirty="0" smtClean="0"/>
          </a:p>
          <a:p>
            <a:endParaRPr lang="en-US" dirty="0"/>
          </a:p>
        </p:txBody>
      </p:sp>
    </p:spTree>
    <p:extLst>
      <p:ext uri="{BB962C8B-B14F-4D97-AF65-F5344CB8AC3E}">
        <p14:creationId xmlns:p14="http://schemas.microsoft.com/office/powerpoint/2010/main" val="1140150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229600" cy="4267200"/>
          </a:xfrm>
        </p:spPr>
        <p:txBody>
          <a:bodyPr>
            <a:normAutofit lnSpcReduction="10000"/>
          </a:bodyPr>
          <a:lstStyle/>
          <a:p>
            <a:pPr>
              <a:lnSpc>
                <a:spcPct val="90000"/>
              </a:lnSpc>
            </a:pPr>
            <a:r>
              <a:rPr lang="en-US" dirty="0" smtClean="0"/>
              <a:t>Class Summary</a:t>
            </a:r>
          </a:p>
          <a:p>
            <a:pPr>
              <a:lnSpc>
                <a:spcPct val="90000"/>
              </a:lnSpc>
            </a:pPr>
            <a:r>
              <a:rPr lang="en-US" dirty="0" smtClean="0"/>
              <a:t>Grouping Tool</a:t>
            </a:r>
          </a:p>
          <a:p>
            <a:pPr>
              <a:lnSpc>
                <a:spcPct val="90000"/>
              </a:lnSpc>
            </a:pPr>
            <a:r>
              <a:rPr lang="en-US" dirty="0" smtClean="0"/>
              <a:t>Child Summary</a:t>
            </a:r>
          </a:p>
          <a:p>
            <a:pPr lvl="2">
              <a:lnSpc>
                <a:spcPct val="90000"/>
              </a:lnSpc>
            </a:pPr>
            <a:r>
              <a:rPr lang="en-US" sz="3200" dirty="0" smtClean="0"/>
              <a:t>Letter</a:t>
            </a:r>
          </a:p>
          <a:p>
            <a:pPr lvl="2">
              <a:lnSpc>
                <a:spcPct val="90000"/>
              </a:lnSpc>
            </a:pPr>
            <a:r>
              <a:rPr lang="en-US" sz="3200" dirty="0" smtClean="0"/>
              <a:t>Vocabulary</a:t>
            </a:r>
          </a:p>
          <a:p>
            <a:pPr lvl="2">
              <a:lnSpc>
                <a:spcPct val="90000"/>
              </a:lnSpc>
            </a:pPr>
            <a:r>
              <a:rPr lang="en-US" sz="3200" dirty="0" smtClean="0"/>
              <a:t>Phonological Awareness</a:t>
            </a:r>
          </a:p>
          <a:p>
            <a:pPr lvl="2">
              <a:lnSpc>
                <a:spcPct val="90000"/>
              </a:lnSpc>
            </a:pPr>
            <a:r>
              <a:rPr lang="en-US" sz="3200" dirty="0" smtClean="0"/>
              <a:t>Math</a:t>
            </a:r>
          </a:p>
          <a:p>
            <a:r>
              <a:rPr lang="en-US" dirty="0" smtClean="0"/>
              <a:t>Campus Report </a:t>
            </a:r>
            <a:endParaRPr lang="en-US" dirty="0"/>
          </a:p>
        </p:txBody>
      </p:sp>
      <p:sp>
        <p:nvSpPr>
          <p:cNvPr id="4" name="Title 3"/>
          <p:cNvSpPr>
            <a:spLocks noGrp="1"/>
          </p:cNvSpPr>
          <p:nvPr>
            <p:ph type="title"/>
          </p:nvPr>
        </p:nvSpPr>
        <p:spPr/>
        <p:txBody>
          <a:bodyPr/>
          <a:lstStyle/>
          <a:p>
            <a:r>
              <a:rPr lang="en-US" dirty="0" smtClean="0"/>
              <a:t> Reports</a:t>
            </a:r>
            <a:endParaRPr lang="en-US" dirty="0"/>
          </a:p>
        </p:txBody>
      </p:sp>
    </p:spTree>
    <p:extLst>
      <p:ext uri="{BB962C8B-B14F-4D97-AF65-F5344CB8AC3E}">
        <p14:creationId xmlns:p14="http://schemas.microsoft.com/office/powerpoint/2010/main" val="2081958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763000" cy="1219200"/>
          </a:xfrm>
        </p:spPr>
        <p:txBody>
          <a:bodyPr>
            <a:normAutofit fontScale="90000"/>
          </a:bodyPr>
          <a:lstStyle/>
          <a:p>
            <a:pPr algn="ctr"/>
            <a:r>
              <a:rPr lang="en-US" b="0" dirty="0" smtClean="0"/>
              <a:t>CIRCLE Progress Monitoring </a:t>
            </a:r>
            <a:r>
              <a:rPr lang="en-US" dirty="0" smtClean="0"/>
              <a:t>Reporting</a:t>
            </a:r>
            <a:endParaRPr lang="en-US" dirty="0"/>
          </a:p>
        </p:txBody>
      </p:sp>
      <p:sp>
        <p:nvSpPr>
          <p:cNvPr id="3" name="Content Placeholder 2"/>
          <p:cNvSpPr>
            <a:spLocks noGrp="1"/>
          </p:cNvSpPr>
          <p:nvPr>
            <p:ph idx="1"/>
          </p:nvPr>
        </p:nvSpPr>
        <p:spPr>
          <a:xfrm>
            <a:off x="533400" y="1828800"/>
            <a:ext cx="8229600" cy="4572000"/>
          </a:xfrm>
        </p:spPr>
        <p:txBody>
          <a:bodyPr>
            <a:noAutofit/>
          </a:bodyPr>
          <a:lstStyle/>
          <a:p>
            <a:pPr>
              <a:buFont typeface="Courier New" panose="02070309020205020404" pitchFamily="49" charset="0"/>
              <a:buChar char="o"/>
            </a:pPr>
            <a:r>
              <a:rPr lang="en-US" sz="2400" b="1" dirty="0" smtClean="0"/>
              <a:t>Completion Report: </a:t>
            </a:r>
            <a:r>
              <a:rPr lang="en-US" sz="2400" dirty="0" smtClean="0"/>
              <a:t>tracks completion of required assessments</a:t>
            </a:r>
          </a:p>
          <a:p>
            <a:pPr>
              <a:buFont typeface="Courier New" panose="02070309020205020404" pitchFamily="49" charset="0"/>
              <a:buChar char="o"/>
            </a:pPr>
            <a:r>
              <a:rPr lang="en-US" sz="2400" b="1" dirty="0" smtClean="0"/>
              <a:t>Summary Report: </a:t>
            </a:r>
            <a:r>
              <a:rPr lang="en-US" sz="2400" dirty="0" smtClean="0"/>
              <a:t>allows districts and communities view children’s performance across all subject areas</a:t>
            </a:r>
          </a:p>
          <a:p>
            <a:pPr>
              <a:buFont typeface="Courier New" panose="02070309020205020404" pitchFamily="49" charset="0"/>
              <a:buChar char="o"/>
            </a:pPr>
            <a:r>
              <a:rPr lang="en-US" sz="2400" b="1" dirty="0" smtClean="0"/>
              <a:t>Growth Report: </a:t>
            </a:r>
            <a:r>
              <a:rPr lang="en-US" sz="2400" dirty="0" smtClean="0"/>
              <a:t>allows districts, communities, and teachers to view children’s gains over time</a:t>
            </a:r>
          </a:p>
          <a:p>
            <a:pPr>
              <a:buFont typeface="Courier New" panose="02070309020205020404" pitchFamily="49" charset="0"/>
              <a:buChar char="o"/>
            </a:pPr>
            <a:r>
              <a:rPr lang="en-US" sz="2400" b="1" dirty="0" smtClean="0"/>
              <a:t>Group Report: </a:t>
            </a:r>
            <a:r>
              <a:rPr lang="en-US" sz="2400" dirty="0" smtClean="0"/>
              <a:t>groups children with scores below age-related benchmarks and recommends activities for further skill development</a:t>
            </a:r>
            <a:endParaRPr lang="en-US" sz="2400" dirty="0"/>
          </a:p>
        </p:txBody>
      </p:sp>
    </p:spTree>
    <p:extLst>
      <p:ext uri="{BB962C8B-B14F-4D97-AF65-F5344CB8AC3E}">
        <p14:creationId xmlns:p14="http://schemas.microsoft.com/office/powerpoint/2010/main" val="13079669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76400"/>
            <a:ext cx="8229600" cy="4068763"/>
          </a:xfrm>
        </p:spPr>
        <p:txBody>
          <a:bodyPr>
            <a:normAutofit/>
          </a:bodyPr>
          <a:lstStyle/>
          <a:p>
            <a:pPr marL="57150" indent="0">
              <a:buNone/>
              <a:defRPr/>
            </a:pPr>
            <a:r>
              <a:rPr lang="en-US" sz="3600" dirty="0" smtClean="0"/>
              <a:t>Provides:</a:t>
            </a:r>
          </a:p>
          <a:p>
            <a:pPr marL="628650" indent="-571500">
              <a:defRPr/>
            </a:pPr>
            <a:r>
              <a:rPr lang="en-US" sz="3600" dirty="0" smtClean="0"/>
              <a:t>Overview of assessments for your class</a:t>
            </a:r>
          </a:p>
          <a:p>
            <a:pPr marL="628650" indent="-571500">
              <a:defRPr/>
            </a:pPr>
            <a:r>
              <a:rPr lang="en-US" sz="3600" dirty="0" smtClean="0"/>
              <a:t>Snapshot of your children’s literacy and math skills</a:t>
            </a:r>
          </a:p>
        </p:txBody>
      </p:sp>
      <p:sp>
        <p:nvSpPr>
          <p:cNvPr id="4" name="Title 3"/>
          <p:cNvSpPr>
            <a:spLocks noGrp="1"/>
          </p:cNvSpPr>
          <p:nvPr>
            <p:ph type="title"/>
          </p:nvPr>
        </p:nvSpPr>
        <p:spPr/>
        <p:txBody>
          <a:bodyPr/>
          <a:lstStyle/>
          <a:p>
            <a:r>
              <a:rPr lang="en-US" dirty="0" smtClean="0"/>
              <a:t>Class Summary</a:t>
            </a:r>
            <a:endParaRPr lang="en-US" dirty="0"/>
          </a:p>
        </p:txBody>
      </p:sp>
    </p:spTree>
    <p:extLst>
      <p:ext uri="{BB962C8B-B14F-4D97-AF65-F5344CB8AC3E}">
        <p14:creationId xmlns:p14="http://schemas.microsoft.com/office/powerpoint/2010/main" val="4219073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381000"/>
            <a:ext cx="8229600" cy="1143000"/>
          </a:xfrm>
        </p:spPr>
        <p:txBody>
          <a:bodyPr/>
          <a:lstStyle/>
          <a:p>
            <a:r>
              <a:rPr lang="en-US" dirty="0" smtClean="0"/>
              <a:t>Summary Selection Page</a:t>
            </a:r>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5000" y="1676400"/>
            <a:ext cx="5486400" cy="38342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49626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Class Summary </a:t>
            </a:r>
            <a:r>
              <a:rPr lang="en-US" b="0" dirty="0" smtClean="0"/>
              <a:t>Report</a:t>
            </a:r>
            <a:endParaRPr lang="en-US" b="0" dirty="0"/>
          </a:p>
        </p:txBody>
      </p:sp>
      <p:pic>
        <p:nvPicPr>
          <p:cNvPr id="4" name="Content Placeholder 3" descr="Summary_Report.pdf - Google Chrome"/>
          <p:cNvPicPr>
            <a:picLocks noGrp="1" noChangeAspect="1"/>
          </p:cNvPicPr>
          <p:nvPr>
            <p:ph idx="1"/>
          </p:nvPr>
        </p:nvPicPr>
        <p:blipFill rotWithShape="1">
          <a:blip r:embed="rId3">
            <a:extLst>
              <a:ext uri="{28A0092B-C50C-407E-A947-70E740481C1C}">
                <a14:useLocalDpi xmlns:a14="http://schemas.microsoft.com/office/drawing/2010/main" val="0"/>
              </a:ext>
            </a:extLst>
          </a:blip>
          <a:srcRect l="11050" t="17734" r="17117" b="7874"/>
          <a:stretch/>
        </p:blipFill>
        <p:spPr>
          <a:xfrm>
            <a:off x="-152400" y="1295400"/>
            <a:ext cx="9475684" cy="5562600"/>
          </a:xfrm>
          <a:ln>
            <a:noFill/>
          </a:ln>
        </p:spPr>
      </p:pic>
    </p:spTree>
    <p:extLst>
      <p:ext uri="{BB962C8B-B14F-4D97-AF65-F5344CB8AC3E}">
        <p14:creationId xmlns:p14="http://schemas.microsoft.com/office/powerpoint/2010/main" val="78025003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8153400" cy="1219200"/>
          </a:xfrm>
        </p:spPr>
        <p:txBody>
          <a:bodyPr>
            <a:normAutofit fontScale="90000"/>
          </a:bodyPr>
          <a:lstStyle/>
          <a:p>
            <a:r>
              <a:rPr lang="en-US" dirty="0" smtClean="0">
                <a:cs typeface="Levenim MT" panose="02010502060101010101" pitchFamily="2" charset="-79"/>
              </a:rPr>
              <a:t>Head Start Child Development and Early Learning Framework </a:t>
            </a:r>
            <a:endParaRPr lang="en-US" dirty="0">
              <a:cs typeface="Levenim MT" panose="02010502060101010101" pitchFamily="2" charset="-79"/>
            </a:endParaRPr>
          </a:p>
        </p:txBody>
      </p:sp>
      <p:pic>
        <p:nvPicPr>
          <p:cNvPr id="4"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1295400" y="3429000"/>
            <a:ext cx="6324600"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6248400"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6482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839200" cy="990600"/>
          </a:xfrm>
        </p:spPr>
        <p:txBody>
          <a:bodyPr>
            <a:noAutofit/>
          </a:bodyPr>
          <a:lstStyle/>
          <a:p>
            <a:r>
              <a:rPr lang="en-US" sz="3600" b="0" dirty="0" smtClean="0"/>
              <a:t>What is </a:t>
            </a:r>
            <a:r>
              <a:rPr lang="en-US" sz="3600" dirty="0" smtClean="0"/>
              <a:t>Response to Intervention </a:t>
            </a:r>
            <a:r>
              <a:rPr lang="en-US" sz="3600" b="0" dirty="0" smtClean="0"/>
              <a:t>(RTI)?</a:t>
            </a:r>
            <a:endParaRPr lang="en-US" sz="3600" b="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70956764"/>
              </p:ext>
            </p:extLst>
          </p:nvPr>
        </p:nvGraphicFramePr>
        <p:xfrm>
          <a:off x="304800" y="914400"/>
          <a:ext cx="8686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143000" y="2209800"/>
            <a:ext cx="6858000" cy="677108"/>
          </a:xfrm>
          <a:prstGeom prst="rect">
            <a:avLst/>
          </a:prstGeom>
          <a:noFill/>
        </p:spPr>
        <p:txBody>
          <a:bodyPr wrap="square" rtlCol="0">
            <a:spAutoFit/>
          </a:bodyPr>
          <a:lstStyle/>
          <a:p>
            <a:pPr lvl="0"/>
            <a:r>
              <a:rPr lang="en-US" sz="2400" dirty="0" smtClean="0">
                <a:latin typeface="Century Gothic" panose="020B0502020202020204" pitchFamily="34" charset="0"/>
              </a:rPr>
              <a:t>intensive</a:t>
            </a:r>
            <a:r>
              <a:rPr lang="en-US" sz="2400" dirty="0">
                <a:latin typeface="Century Gothic" panose="020B0502020202020204" pitchFamily="34" charset="0"/>
              </a:rPr>
              <a:t>, individualized interventions (~5%)</a:t>
            </a:r>
          </a:p>
          <a:p>
            <a:endParaRPr lang="en-US" sz="1400" dirty="0"/>
          </a:p>
        </p:txBody>
      </p:sp>
    </p:spTree>
    <p:extLst>
      <p:ext uri="{BB962C8B-B14F-4D97-AF65-F5344CB8AC3E}">
        <p14:creationId xmlns:p14="http://schemas.microsoft.com/office/powerpoint/2010/main" val="29570703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4495800"/>
          </a:xfrm>
        </p:spPr>
        <p:txBody>
          <a:bodyPr>
            <a:normAutofit/>
          </a:bodyPr>
          <a:lstStyle/>
          <a:p>
            <a:pPr marL="514350" indent="-457200">
              <a:defRPr/>
            </a:pPr>
            <a:r>
              <a:rPr lang="en-US" dirty="0" smtClean="0"/>
              <a:t>Conversations</a:t>
            </a:r>
          </a:p>
          <a:p>
            <a:pPr marL="514350" indent="-457200">
              <a:defRPr/>
            </a:pPr>
            <a:r>
              <a:rPr lang="en-US" dirty="0" smtClean="0"/>
              <a:t>Questions </a:t>
            </a:r>
          </a:p>
          <a:p>
            <a:pPr marL="514350" indent="-457200">
              <a:defRPr/>
            </a:pPr>
            <a:r>
              <a:rPr lang="en-US" dirty="0" smtClean="0"/>
              <a:t>Read-Alouds</a:t>
            </a:r>
            <a:endParaRPr lang="en-US" dirty="0"/>
          </a:p>
          <a:p>
            <a:pPr marL="514350" indent="-457200">
              <a:defRPr/>
            </a:pPr>
            <a:r>
              <a:rPr lang="en-US" dirty="0" smtClean="0"/>
              <a:t>New vocabulary</a:t>
            </a:r>
            <a:endParaRPr lang="en-US" dirty="0"/>
          </a:p>
          <a:p>
            <a:pPr marL="514350" indent="-457200">
              <a:defRPr/>
            </a:pPr>
            <a:r>
              <a:rPr lang="en-US" dirty="0" smtClean="0"/>
              <a:t>Language </a:t>
            </a:r>
            <a:r>
              <a:rPr lang="en-US" dirty="0"/>
              <a:t>building </a:t>
            </a:r>
            <a:r>
              <a:rPr lang="en-US" dirty="0" smtClean="0"/>
              <a:t>strategies</a:t>
            </a:r>
            <a:endParaRPr lang="en-US" dirty="0"/>
          </a:p>
          <a:p>
            <a:pPr marL="514350" indent="-457200">
              <a:defRPr/>
            </a:pPr>
            <a:r>
              <a:rPr lang="en-US" dirty="0" smtClean="0"/>
              <a:t>Themes </a:t>
            </a:r>
          </a:p>
          <a:p>
            <a:pPr marL="0" indent="0">
              <a:buNone/>
            </a:pPr>
            <a:endParaRPr lang="en-US" dirty="0"/>
          </a:p>
        </p:txBody>
      </p:sp>
      <p:sp>
        <p:nvSpPr>
          <p:cNvPr id="4" name="Title 3"/>
          <p:cNvSpPr>
            <a:spLocks noGrp="1"/>
          </p:cNvSpPr>
          <p:nvPr>
            <p:ph type="title"/>
          </p:nvPr>
        </p:nvSpPr>
        <p:spPr/>
        <p:txBody>
          <a:bodyPr>
            <a:normAutofit fontScale="90000"/>
          </a:bodyPr>
          <a:lstStyle/>
          <a:p>
            <a:r>
              <a:rPr lang="en-US" dirty="0" smtClean="0"/>
              <a:t>Whole Group Language Instruction</a:t>
            </a:r>
            <a:endParaRPr lang="en-US" dirty="0"/>
          </a:p>
        </p:txBody>
      </p:sp>
    </p:spTree>
    <p:extLst>
      <p:ext uri="{BB962C8B-B14F-4D97-AF65-F5344CB8AC3E}">
        <p14:creationId xmlns:p14="http://schemas.microsoft.com/office/powerpoint/2010/main" val="3386307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905000"/>
            <a:ext cx="8229600" cy="4495800"/>
          </a:xfrm>
        </p:spPr>
        <p:txBody>
          <a:bodyPr>
            <a:normAutofit/>
          </a:bodyPr>
          <a:lstStyle/>
          <a:p>
            <a:pPr marL="514350" indent="-457200">
              <a:lnSpc>
                <a:spcPct val="90000"/>
              </a:lnSpc>
            </a:pPr>
            <a:r>
              <a:rPr lang="en-US" dirty="0" smtClean="0"/>
              <a:t>Daily PA instruction</a:t>
            </a:r>
          </a:p>
          <a:p>
            <a:pPr marL="514350" indent="-457200">
              <a:lnSpc>
                <a:spcPct val="90000"/>
              </a:lnSpc>
            </a:pPr>
            <a:r>
              <a:rPr lang="en-US" dirty="0" smtClean="0"/>
              <a:t>Variety of PA activities </a:t>
            </a:r>
          </a:p>
          <a:p>
            <a:pPr marL="514350" indent="-457200">
              <a:lnSpc>
                <a:spcPct val="90000"/>
              </a:lnSpc>
            </a:pPr>
            <a:r>
              <a:rPr lang="en-US" dirty="0" smtClean="0"/>
              <a:t>Increase level of difficulty </a:t>
            </a:r>
          </a:p>
          <a:p>
            <a:pPr marL="514350" indent="-457200">
              <a:lnSpc>
                <a:spcPct val="90000"/>
              </a:lnSpc>
            </a:pPr>
            <a:r>
              <a:rPr lang="en-US" dirty="0" smtClean="0"/>
              <a:t>Connect to themes</a:t>
            </a:r>
          </a:p>
          <a:p>
            <a:pPr marL="514350" indent="-457200">
              <a:lnSpc>
                <a:spcPct val="90000"/>
              </a:lnSpc>
            </a:pPr>
            <a:r>
              <a:rPr lang="en-US" dirty="0"/>
              <a:t>B</a:t>
            </a:r>
            <a:r>
              <a:rPr lang="en-US" dirty="0" smtClean="0"/>
              <a:t>ooks that include PA elements </a:t>
            </a:r>
          </a:p>
          <a:p>
            <a:pPr marL="514350" indent="-457200">
              <a:lnSpc>
                <a:spcPct val="90000"/>
              </a:lnSpc>
            </a:pPr>
            <a:r>
              <a:rPr lang="en-US" dirty="0" smtClean="0"/>
              <a:t>PA activities in centers</a:t>
            </a:r>
          </a:p>
          <a:p>
            <a:endParaRPr lang="en-US" dirty="0"/>
          </a:p>
        </p:txBody>
      </p:sp>
      <p:sp>
        <p:nvSpPr>
          <p:cNvPr id="4" name="Title 3"/>
          <p:cNvSpPr>
            <a:spLocks noGrp="1"/>
          </p:cNvSpPr>
          <p:nvPr>
            <p:ph type="title"/>
          </p:nvPr>
        </p:nvSpPr>
        <p:spPr>
          <a:xfrm>
            <a:off x="457200" y="381000"/>
            <a:ext cx="8229600" cy="1143000"/>
          </a:xfrm>
        </p:spPr>
        <p:txBody>
          <a:bodyPr>
            <a:noAutofit/>
          </a:bodyPr>
          <a:lstStyle/>
          <a:p>
            <a:r>
              <a:rPr lang="en-US" sz="3600" dirty="0" smtClean="0"/>
              <a:t>Whole Group Phonological Instruction</a:t>
            </a:r>
            <a:endParaRPr lang="en-US" sz="3600" dirty="0"/>
          </a:p>
        </p:txBody>
      </p:sp>
    </p:spTree>
    <p:extLst>
      <p:ext uri="{BB962C8B-B14F-4D97-AF65-F5344CB8AC3E}">
        <p14:creationId xmlns:p14="http://schemas.microsoft.com/office/powerpoint/2010/main" val="983431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0"/>
            <a:ext cx="8229600" cy="3687763"/>
          </a:xfrm>
        </p:spPr>
        <p:txBody>
          <a:bodyPr>
            <a:normAutofit/>
          </a:bodyPr>
          <a:lstStyle/>
          <a:p>
            <a:pPr marL="0" indent="0">
              <a:buNone/>
            </a:pPr>
            <a:r>
              <a:rPr lang="en-US" sz="3600" dirty="0" smtClean="0"/>
              <a:t>Provides:</a:t>
            </a:r>
          </a:p>
          <a:p>
            <a:r>
              <a:rPr lang="en-US" sz="3600" dirty="0" smtClean="0"/>
              <a:t>Recommended children for small group instruction</a:t>
            </a:r>
          </a:p>
          <a:p>
            <a:r>
              <a:rPr lang="en-US" sz="3600" dirty="0" smtClean="0"/>
              <a:t>Small group activities</a:t>
            </a:r>
            <a:endParaRPr lang="en-US" sz="3600" dirty="0"/>
          </a:p>
        </p:txBody>
      </p:sp>
      <p:sp>
        <p:nvSpPr>
          <p:cNvPr id="4" name="Title 3"/>
          <p:cNvSpPr>
            <a:spLocks noGrp="1"/>
          </p:cNvSpPr>
          <p:nvPr>
            <p:ph type="title"/>
          </p:nvPr>
        </p:nvSpPr>
        <p:spPr/>
        <p:txBody>
          <a:bodyPr/>
          <a:lstStyle/>
          <a:p>
            <a:r>
              <a:rPr lang="en-US" dirty="0" smtClean="0"/>
              <a:t>Grouping Tool</a:t>
            </a:r>
            <a:endParaRPr lang="en-US" dirty="0"/>
          </a:p>
        </p:txBody>
      </p:sp>
    </p:spTree>
    <p:extLst>
      <p:ext uri="{BB962C8B-B14F-4D97-AF65-F5344CB8AC3E}">
        <p14:creationId xmlns:p14="http://schemas.microsoft.com/office/powerpoint/2010/main" val="34580182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Grouping </a:t>
            </a:r>
            <a:r>
              <a:rPr lang="en-US" b="0" dirty="0" smtClean="0"/>
              <a:t>Tools</a:t>
            </a:r>
            <a:endParaRPr lang="en-US" b="0" dirty="0"/>
          </a:p>
        </p:txBody>
      </p:sp>
      <p:pic>
        <p:nvPicPr>
          <p:cNvPr id="4" name="Content Placeholder 3" descr="Class Groups - CIRCLE Assessment System - Cli Engage - Google Chrome"/>
          <p:cNvPicPr>
            <a:picLocks noGrp="1" noChangeAspect="1"/>
          </p:cNvPicPr>
          <p:nvPr>
            <p:ph idx="1"/>
          </p:nvPr>
        </p:nvPicPr>
        <p:blipFill rotWithShape="1">
          <a:blip r:embed="rId3">
            <a:extLst>
              <a:ext uri="{28A0092B-C50C-407E-A947-70E740481C1C}">
                <a14:useLocalDpi xmlns:a14="http://schemas.microsoft.com/office/drawing/2010/main" val="0"/>
              </a:ext>
            </a:extLst>
          </a:blip>
          <a:srcRect l="19397" t="7543" r="4713" b="3401"/>
          <a:stretch/>
        </p:blipFill>
        <p:spPr>
          <a:xfrm>
            <a:off x="152400" y="1170808"/>
            <a:ext cx="8893629" cy="5915792"/>
          </a:xfrm>
          <a:ln>
            <a:noFill/>
          </a:ln>
        </p:spPr>
      </p:pic>
    </p:spTree>
    <p:extLst>
      <p:ext uri="{BB962C8B-B14F-4D97-AF65-F5344CB8AC3E}">
        <p14:creationId xmlns:p14="http://schemas.microsoft.com/office/powerpoint/2010/main" val="222200978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143000"/>
          </a:xfrm>
        </p:spPr>
        <p:txBody>
          <a:bodyPr/>
          <a:lstStyle/>
          <a:p>
            <a:r>
              <a:rPr lang="en-US" dirty="0" smtClean="0"/>
              <a:t>View Groups</a:t>
            </a:r>
            <a:endParaRPr 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90800" y="1600200"/>
            <a:ext cx="4313694" cy="42442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599029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04800"/>
            <a:ext cx="8229600" cy="1143000"/>
          </a:xfrm>
        </p:spPr>
        <p:txBody>
          <a:bodyPr/>
          <a:lstStyle/>
          <a:p>
            <a:r>
              <a:rPr lang="en-US" dirty="0" smtClean="0"/>
              <a:t>Custom Groups</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752600"/>
            <a:ext cx="4648200" cy="416868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2279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0"/>
            <a:ext cx="8229600" cy="4800600"/>
          </a:xfrm>
        </p:spPr>
        <p:txBody>
          <a:bodyPr>
            <a:normAutofit/>
          </a:bodyPr>
          <a:lstStyle/>
          <a:p>
            <a:r>
              <a:rPr lang="en-US" sz="2800" dirty="0" smtClean="0"/>
              <a:t>Give children more opportunities to use language with the teacher and peers</a:t>
            </a:r>
          </a:p>
          <a:p>
            <a:r>
              <a:rPr lang="en-US" sz="2800" dirty="0" smtClean="0"/>
              <a:t>Observe children individually</a:t>
            </a:r>
          </a:p>
          <a:p>
            <a:r>
              <a:rPr lang="en-US" sz="2800" dirty="0" smtClean="0"/>
              <a:t>Scaffold children’s development</a:t>
            </a:r>
          </a:p>
          <a:p>
            <a:r>
              <a:rPr lang="en-US" sz="2800" dirty="0" smtClean="0"/>
              <a:t>Meet children’s individual needs</a:t>
            </a:r>
          </a:p>
          <a:p>
            <a:r>
              <a:rPr lang="en-US" sz="2800" dirty="0" smtClean="0"/>
              <a:t>Reduce wait time for children</a:t>
            </a:r>
          </a:p>
          <a:p>
            <a:r>
              <a:rPr lang="en-US" sz="2800" dirty="0" smtClean="0"/>
              <a:t>Allow for more individual participation from each child</a:t>
            </a:r>
          </a:p>
          <a:p>
            <a:endParaRPr lang="en-US" dirty="0"/>
          </a:p>
        </p:txBody>
      </p:sp>
      <p:sp>
        <p:nvSpPr>
          <p:cNvPr id="4" name="Title 3"/>
          <p:cNvSpPr>
            <a:spLocks noGrp="1"/>
          </p:cNvSpPr>
          <p:nvPr>
            <p:ph type="title"/>
          </p:nvPr>
        </p:nvSpPr>
        <p:spPr/>
        <p:txBody>
          <a:bodyPr>
            <a:normAutofit fontScale="90000"/>
          </a:bodyPr>
          <a:lstStyle/>
          <a:p>
            <a:r>
              <a:rPr lang="en-US" dirty="0" smtClean="0"/>
              <a:t>Benefits of Small Group Instruction</a:t>
            </a:r>
            <a:endParaRPr lang="en-US" dirty="0"/>
          </a:p>
        </p:txBody>
      </p:sp>
    </p:spTree>
    <p:extLst>
      <p:ext uri="{BB962C8B-B14F-4D97-AF65-F5344CB8AC3E}">
        <p14:creationId xmlns:p14="http://schemas.microsoft.com/office/powerpoint/2010/main" val="42315900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676400"/>
            <a:ext cx="8229600" cy="3306763"/>
          </a:xfrm>
        </p:spPr>
        <p:txBody>
          <a:bodyPr/>
          <a:lstStyle/>
          <a:p>
            <a:pPr>
              <a:lnSpc>
                <a:spcPct val="90000"/>
              </a:lnSpc>
            </a:pPr>
            <a:r>
              <a:rPr lang="en-US" sz="2800" dirty="0" smtClean="0"/>
              <a:t>Class Summary</a:t>
            </a:r>
          </a:p>
          <a:p>
            <a:pPr marL="0" indent="0">
              <a:lnSpc>
                <a:spcPct val="90000"/>
              </a:lnSpc>
              <a:buNone/>
            </a:pPr>
            <a:endParaRPr lang="en-US" sz="2800" dirty="0" smtClean="0"/>
          </a:p>
          <a:p>
            <a:pPr marL="0" indent="0">
              <a:lnSpc>
                <a:spcPct val="90000"/>
              </a:lnSpc>
              <a:buNone/>
            </a:pPr>
            <a:endParaRPr lang="en-US" sz="2800" dirty="0" smtClean="0"/>
          </a:p>
          <a:p>
            <a:pPr>
              <a:lnSpc>
                <a:spcPct val="90000"/>
              </a:lnSpc>
            </a:pPr>
            <a:r>
              <a:rPr lang="en-US" sz="2800" dirty="0" smtClean="0"/>
              <a:t>Child Summary</a:t>
            </a:r>
          </a:p>
          <a:p>
            <a:pPr>
              <a:lnSpc>
                <a:spcPct val="90000"/>
              </a:lnSpc>
            </a:pPr>
            <a:endParaRPr lang="en-US" sz="2800" dirty="0" smtClean="0"/>
          </a:p>
          <a:p>
            <a:pPr>
              <a:lnSpc>
                <a:spcPct val="90000"/>
              </a:lnSpc>
            </a:pPr>
            <a:endParaRPr lang="en-US" sz="2800" dirty="0" smtClean="0"/>
          </a:p>
          <a:p>
            <a:pPr>
              <a:lnSpc>
                <a:spcPct val="90000"/>
              </a:lnSpc>
            </a:pPr>
            <a:r>
              <a:rPr lang="en-US" sz="2800" dirty="0" smtClean="0"/>
              <a:t>Grouping Tool</a:t>
            </a:r>
          </a:p>
          <a:p>
            <a:endParaRPr lang="en-US" dirty="0"/>
          </a:p>
        </p:txBody>
      </p:sp>
      <p:sp>
        <p:nvSpPr>
          <p:cNvPr id="4" name="Title 3"/>
          <p:cNvSpPr>
            <a:spLocks noGrp="1"/>
          </p:cNvSpPr>
          <p:nvPr>
            <p:ph type="title"/>
          </p:nvPr>
        </p:nvSpPr>
        <p:spPr/>
        <p:txBody>
          <a:bodyPr/>
          <a:lstStyle/>
          <a:p>
            <a:r>
              <a:rPr lang="en-US" dirty="0" smtClean="0"/>
              <a:t>Creating Reports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316163"/>
            <a:ext cx="6489700" cy="476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 y="5133181"/>
            <a:ext cx="6451600" cy="393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756026"/>
            <a:ext cx="2495550" cy="533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5219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1143000"/>
          </a:xfrm>
        </p:spPr>
        <p:txBody>
          <a:bodyPr/>
          <a:lstStyle/>
          <a:p>
            <a:r>
              <a:rPr lang="en-US" dirty="0" smtClean="0"/>
              <a:t>Drag and Drop</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8181975" cy="31186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429000"/>
            <a:ext cx="16764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7464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nodeType="clickEffect">
                                  <p:stCondLst>
                                    <p:cond delay="0"/>
                                  </p:stCondLst>
                                  <p:childTnLst>
                                    <p:animMotion origin="layout" path="M 0.00121 -0.01991 L 0.13385 -0.06597 C 0.16198 -0.07593 0.20382 -0.07755 0.2467 -0.07269 C 0.29496 -0.06713 0.33402 -0.05648 0.36059 -0.04005 L 0.48871 0.03519 " pathEditMode="relative" rAng="299876" ptsTypes="FffFF">
                                      <p:cBhvr>
                                        <p:cTn id="6" dur="2000" fill="hold"/>
                                        <p:tgtEl>
                                          <p:spTgt spid="6148"/>
                                        </p:tgtEl>
                                        <p:attrNameLst>
                                          <p:attrName>ppt_x</p:attrName>
                                          <p:attrName>ppt_y</p:attrName>
                                        </p:attrNameLst>
                                      </p:cBhvr>
                                      <p:rCtr x="24635"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
            <a:ext cx="8153400" cy="1371600"/>
          </a:xfrm>
        </p:spPr>
        <p:txBody>
          <a:bodyPr>
            <a:normAutofit fontScale="90000"/>
          </a:bodyPr>
          <a:lstStyle/>
          <a:p>
            <a:r>
              <a:rPr lang="en-US" dirty="0" smtClean="0"/>
              <a:t>Head Start Domains and </a:t>
            </a:r>
            <a:br>
              <a:rPr lang="en-US" dirty="0" smtClean="0"/>
            </a:br>
            <a:r>
              <a:rPr lang="en-US" dirty="0" smtClean="0"/>
              <a:t>CIRCLE Progress Monitoring </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2616957699"/>
              </p:ext>
            </p:extLst>
          </p:nvPr>
        </p:nvGraphicFramePr>
        <p:xfrm>
          <a:off x="228600" y="1676398"/>
          <a:ext cx="8686800" cy="4419602"/>
        </p:xfrm>
        <a:graphic>
          <a:graphicData uri="http://schemas.openxmlformats.org/drawingml/2006/table">
            <a:tbl>
              <a:tblPr firstRow="1" bandRow="1">
                <a:tableStyleId>{5C22544A-7EE6-4342-B048-85BDC9FD1C3A}</a:tableStyleId>
              </a:tblPr>
              <a:tblGrid>
                <a:gridCol w="1737360"/>
                <a:gridCol w="1737360"/>
                <a:gridCol w="1737360"/>
                <a:gridCol w="1737360"/>
                <a:gridCol w="1737360"/>
              </a:tblGrid>
              <a:tr h="838202">
                <a:tc>
                  <a:txBody>
                    <a:bodyPr/>
                    <a:lstStyle/>
                    <a:p>
                      <a:r>
                        <a:rPr lang="en-US" sz="1400" dirty="0" smtClean="0">
                          <a:latin typeface="Century Gothic" panose="020B0502020202020204" pitchFamily="34" charset="0"/>
                        </a:rPr>
                        <a:t>Social &amp;</a:t>
                      </a:r>
                      <a:r>
                        <a:rPr lang="en-US" sz="1400" baseline="0" dirty="0" smtClean="0">
                          <a:latin typeface="Century Gothic" panose="020B0502020202020204" pitchFamily="34" charset="0"/>
                        </a:rPr>
                        <a:t> Emotional Development </a:t>
                      </a:r>
                      <a:endParaRPr lang="en-US" sz="1400" dirty="0">
                        <a:latin typeface="Century Gothic" panose="020B0502020202020204" pitchFamily="34" charset="0"/>
                      </a:endParaRPr>
                    </a:p>
                  </a:txBody>
                  <a:tcPr/>
                </a:tc>
                <a:tc>
                  <a:txBody>
                    <a:bodyPr/>
                    <a:lstStyle/>
                    <a:p>
                      <a:r>
                        <a:rPr lang="en-US" sz="1400" dirty="0" smtClean="0">
                          <a:latin typeface="Century Gothic" panose="020B0502020202020204" pitchFamily="34" charset="0"/>
                        </a:rPr>
                        <a:t>Approaches</a:t>
                      </a:r>
                      <a:r>
                        <a:rPr lang="en-US" sz="1400" baseline="0" dirty="0" smtClean="0">
                          <a:latin typeface="Century Gothic" panose="020B0502020202020204" pitchFamily="34" charset="0"/>
                        </a:rPr>
                        <a:t> to Learning </a:t>
                      </a:r>
                      <a:endParaRPr lang="en-US" sz="1400" dirty="0">
                        <a:latin typeface="Century Gothic" panose="020B0502020202020204" pitchFamily="34" charset="0"/>
                      </a:endParaRPr>
                    </a:p>
                  </a:txBody>
                  <a:tcPr/>
                </a:tc>
                <a:tc>
                  <a:txBody>
                    <a:bodyPr/>
                    <a:lstStyle/>
                    <a:p>
                      <a:r>
                        <a:rPr lang="en-US" sz="1400" dirty="0" smtClean="0">
                          <a:latin typeface="Century Gothic" panose="020B0502020202020204" pitchFamily="34" charset="0"/>
                        </a:rPr>
                        <a:t>Language &amp; Literacy </a:t>
                      </a:r>
                      <a:endParaRPr lang="en-US" sz="1400" dirty="0">
                        <a:latin typeface="Century Gothic" panose="020B0502020202020204" pitchFamily="34" charset="0"/>
                      </a:endParaRPr>
                    </a:p>
                  </a:txBody>
                  <a:tcPr/>
                </a:tc>
                <a:tc>
                  <a:txBody>
                    <a:bodyPr/>
                    <a:lstStyle/>
                    <a:p>
                      <a:r>
                        <a:rPr lang="en-US" sz="1400" smtClean="0">
                          <a:latin typeface="Century Gothic" panose="020B0502020202020204" pitchFamily="34" charset="0"/>
                        </a:rPr>
                        <a:t>Cognition</a:t>
                      </a:r>
                      <a:endParaRPr lang="en-US" sz="1400" dirty="0">
                        <a:latin typeface="Century Gothic" panose="020B0502020202020204" pitchFamily="34" charset="0"/>
                      </a:endParaRPr>
                    </a:p>
                  </a:txBody>
                  <a:tcPr/>
                </a:tc>
                <a:tc>
                  <a:txBody>
                    <a:bodyPr/>
                    <a:lstStyle/>
                    <a:p>
                      <a:r>
                        <a:rPr lang="en-US" sz="1400" dirty="0" smtClean="0">
                          <a:latin typeface="Century Gothic" panose="020B0502020202020204" pitchFamily="34" charset="0"/>
                        </a:rPr>
                        <a:t>Perceptual,</a:t>
                      </a:r>
                      <a:r>
                        <a:rPr lang="en-US" sz="1400" baseline="0" dirty="0" smtClean="0">
                          <a:latin typeface="Century Gothic" panose="020B0502020202020204" pitchFamily="34" charset="0"/>
                        </a:rPr>
                        <a:t> Motor, and </a:t>
                      </a:r>
                      <a:r>
                        <a:rPr lang="en-US" sz="1400" dirty="0" smtClean="0">
                          <a:latin typeface="Century Gothic" panose="020B0502020202020204" pitchFamily="34" charset="0"/>
                        </a:rPr>
                        <a:t>Physical</a:t>
                      </a:r>
                      <a:r>
                        <a:rPr lang="en-US" sz="1400" baseline="0" dirty="0" smtClean="0">
                          <a:latin typeface="Century Gothic" panose="020B0502020202020204" pitchFamily="34" charset="0"/>
                        </a:rPr>
                        <a:t> Development</a:t>
                      </a:r>
                      <a:endParaRPr lang="en-US" sz="1400" dirty="0">
                        <a:latin typeface="Century Gothic" panose="020B0502020202020204" pitchFamily="34" charset="0"/>
                      </a:endParaRPr>
                    </a:p>
                  </a:txBody>
                  <a:tcPr/>
                </a:tc>
              </a:tr>
              <a:tr h="610828">
                <a:tc>
                  <a:txBody>
                    <a:bodyPr/>
                    <a:lstStyle/>
                    <a:p>
                      <a:r>
                        <a:rPr lang="en-US" sz="1200" dirty="0" smtClean="0">
                          <a:latin typeface="Century Gothic" panose="020B0502020202020204" pitchFamily="34" charset="0"/>
                        </a:rPr>
                        <a:t>Positive</a:t>
                      </a:r>
                      <a:r>
                        <a:rPr lang="en-US" sz="1200" baseline="0" dirty="0" smtClean="0">
                          <a:latin typeface="Century Gothic" panose="020B0502020202020204" pitchFamily="34" charset="0"/>
                        </a:rPr>
                        <a:t> Social Behaviors </a:t>
                      </a:r>
                      <a:endParaRPr lang="en-US" sz="1200" dirty="0">
                        <a:latin typeface="Century Gothic" panose="020B0502020202020204" pitchFamily="34" charset="0"/>
                      </a:endParaRPr>
                    </a:p>
                  </a:txBody>
                  <a:tcPr/>
                </a:tc>
                <a:tc>
                  <a:txBody>
                    <a:bodyPr/>
                    <a:lstStyle/>
                    <a:p>
                      <a:r>
                        <a:rPr lang="en-US" sz="1200" dirty="0" smtClean="0">
                          <a:latin typeface="Century Gothic" panose="020B0502020202020204" pitchFamily="34" charset="0"/>
                        </a:rPr>
                        <a:t>Social/Emotional</a:t>
                      </a:r>
                      <a:r>
                        <a:rPr lang="en-US" sz="1200" baseline="0" dirty="0" smtClean="0">
                          <a:latin typeface="Century Gothic" panose="020B0502020202020204" pitchFamily="34" charset="0"/>
                        </a:rPr>
                        <a:t> Approaches to Learning</a:t>
                      </a:r>
                      <a:endParaRPr lang="en-US" sz="1200" dirty="0">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entury Gothic" panose="020B0502020202020204" pitchFamily="34" charset="0"/>
                        </a:rPr>
                        <a:t>Vocabulary development</a:t>
                      </a:r>
                    </a:p>
                    <a:p>
                      <a:endParaRPr lang="en-US" sz="1200" dirty="0">
                        <a:latin typeface="Century Gothic" panose="020B0502020202020204" pitchFamily="34" charset="0"/>
                      </a:endParaRPr>
                    </a:p>
                  </a:txBody>
                  <a:tcPr/>
                </a:tc>
                <a:tc>
                  <a:txBody>
                    <a:bodyPr/>
                    <a:lstStyle/>
                    <a:p>
                      <a:r>
                        <a:rPr lang="en-US" sz="1200" dirty="0" smtClean="0">
                          <a:latin typeface="Century Gothic" panose="020B0502020202020204" pitchFamily="34" charset="0"/>
                        </a:rPr>
                        <a:t>Early</a:t>
                      </a:r>
                      <a:r>
                        <a:rPr lang="en-US" sz="1200" baseline="0" dirty="0" smtClean="0">
                          <a:latin typeface="Century Gothic" panose="020B0502020202020204" pitchFamily="34" charset="0"/>
                        </a:rPr>
                        <a:t> Mathematics Skills </a:t>
                      </a:r>
                      <a:endParaRPr lang="en-US" sz="1200" dirty="0">
                        <a:latin typeface="Century Gothic" panose="020B0502020202020204" pitchFamily="34" charset="0"/>
                      </a:endParaRPr>
                    </a:p>
                  </a:txBody>
                  <a:tcPr/>
                </a:tc>
                <a:tc>
                  <a:txBody>
                    <a:bodyPr/>
                    <a:lstStyle/>
                    <a:p>
                      <a:r>
                        <a:rPr lang="en-US" sz="1200" dirty="0" smtClean="0">
                          <a:latin typeface="Century Gothic" panose="020B0502020202020204" pitchFamily="34" charset="0"/>
                        </a:rPr>
                        <a:t>Fine and Visual Motor Checklist</a:t>
                      </a:r>
                      <a:endParaRPr lang="en-US" sz="1200" dirty="0">
                        <a:latin typeface="Century Gothic" panose="020B0502020202020204" pitchFamily="34" charset="0"/>
                      </a:endParaRPr>
                    </a:p>
                  </a:txBody>
                  <a:tcPr/>
                </a:tc>
              </a:tr>
              <a:tr h="853442">
                <a:tc>
                  <a:txBody>
                    <a:bodyPr/>
                    <a:lstStyle/>
                    <a:p>
                      <a:r>
                        <a:rPr lang="en-US" sz="1200" dirty="0" smtClean="0">
                          <a:latin typeface="Century Gothic" panose="020B0502020202020204" pitchFamily="34" charset="0"/>
                        </a:rPr>
                        <a:t>Classroom</a:t>
                      </a:r>
                      <a:r>
                        <a:rPr lang="en-US" sz="1200" baseline="0" dirty="0" smtClean="0">
                          <a:latin typeface="Century Gothic" panose="020B0502020202020204" pitchFamily="34" charset="0"/>
                        </a:rPr>
                        <a:t> Community and Safety</a:t>
                      </a:r>
                      <a:endParaRPr lang="en-US" sz="1200" dirty="0">
                        <a:latin typeface="Century Gothic" panose="020B0502020202020204" pitchFamily="34" charset="0"/>
                      </a:endParaRPr>
                    </a:p>
                  </a:txBody>
                  <a:tcPr/>
                </a:tc>
                <a:tc>
                  <a:txBody>
                    <a:bodyPr/>
                    <a:lstStyle/>
                    <a:p>
                      <a:r>
                        <a:rPr lang="en-US" sz="1200" dirty="0" smtClean="0">
                          <a:latin typeface="Century Gothic" panose="020B0502020202020204" pitchFamily="34" charset="0"/>
                        </a:rPr>
                        <a:t>Initiative</a:t>
                      </a:r>
                      <a:r>
                        <a:rPr lang="en-US" sz="1200" baseline="0" dirty="0" smtClean="0">
                          <a:latin typeface="Century Gothic" panose="020B0502020202020204" pitchFamily="34" charset="0"/>
                        </a:rPr>
                        <a:t> and Curiosity</a:t>
                      </a:r>
                      <a:endParaRPr lang="en-US" sz="1200" dirty="0">
                        <a:latin typeface="Century Gothic" panose="020B0502020202020204" pitchFamily="34" charset="0"/>
                      </a:endParaRPr>
                    </a:p>
                  </a:txBody>
                  <a:tcPr/>
                </a:tc>
                <a:tc>
                  <a:txBody>
                    <a:bodyPr/>
                    <a:lstStyle/>
                    <a:p>
                      <a:pPr marL="0" lvl="0" indent="0">
                        <a:buFont typeface="Arial" panose="020B0604020202020204" pitchFamily="34" charset="0"/>
                        <a:buNone/>
                      </a:pPr>
                      <a:r>
                        <a:rPr lang="en-US" sz="1200" dirty="0" smtClean="0">
                          <a:latin typeface="Century Gothic" panose="020B0502020202020204" pitchFamily="34" charset="0"/>
                        </a:rPr>
                        <a:t>Letter recognition</a:t>
                      </a:r>
                    </a:p>
                    <a:p>
                      <a:pPr marL="0" lvl="0" indent="0">
                        <a:buFont typeface="Arial" panose="020B0604020202020204" pitchFamily="34" charset="0"/>
                        <a:buNone/>
                      </a:pPr>
                      <a:endParaRPr lang="en-US" sz="1200" dirty="0" smtClean="0">
                        <a:latin typeface="Century Gothic" panose="020B0502020202020204" pitchFamily="34" charset="0"/>
                      </a:endParaRPr>
                    </a:p>
                    <a:p>
                      <a:pPr marL="0" lvl="0" indent="0">
                        <a:buFont typeface="Arial" panose="020B0604020202020204" pitchFamily="34" charset="0"/>
                        <a:buNone/>
                      </a:pPr>
                      <a:r>
                        <a:rPr lang="en-US" sz="1200" dirty="0" smtClean="0">
                          <a:latin typeface="Century Gothic" panose="020B0502020202020204" pitchFamily="34" charset="0"/>
                        </a:rPr>
                        <a:t>Letter-sound correspondence</a:t>
                      </a:r>
                    </a:p>
                  </a:txBody>
                  <a:tcPr/>
                </a:tc>
                <a:tc>
                  <a:txBody>
                    <a:bodyPr/>
                    <a:lstStyle/>
                    <a:p>
                      <a:r>
                        <a:rPr lang="en-US" sz="1200" dirty="0" smtClean="0">
                          <a:latin typeface="Century Gothic" panose="020B0502020202020204" pitchFamily="34" charset="0"/>
                        </a:rPr>
                        <a:t>Early</a:t>
                      </a:r>
                      <a:r>
                        <a:rPr lang="en-US" sz="1200" baseline="0" dirty="0" smtClean="0">
                          <a:latin typeface="Century Gothic" panose="020B0502020202020204" pitchFamily="34" charset="0"/>
                        </a:rPr>
                        <a:t> Social Studies Skills </a:t>
                      </a:r>
                      <a:endParaRPr lang="en-US" sz="1200" dirty="0">
                        <a:latin typeface="Century Gothic" panose="020B0502020202020204" pitchFamily="34" charset="0"/>
                      </a:endParaRPr>
                    </a:p>
                  </a:txBody>
                  <a:tcPr/>
                </a:tc>
                <a:tc>
                  <a:txBody>
                    <a:bodyPr/>
                    <a:lstStyle/>
                    <a:p>
                      <a:r>
                        <a:rPr lang="en-US" sz="1200" dirty="0" smtClean="0">
                          <a:latin typeface="Century Gothic" panose="020B0502020202020204" pitchFamily="34" charset="0"/>
                        </a:rPr>
                        <a:t>Gross Motor Checklist</a:t>
                      </a:r>
                      <a:endParaRPr lang="en-US" sz="1200" dirty="0">
                        <a:latin typeface="Century Gothic" panose="020B0502020202020204" pitchFamily="34" charset="0"/>
                      </a:endParaRPr>
                    </a:p>
                  </a:txBody>
                  <a:tcPr/>
                </a:tc>
              </a:tr>
              <a:tr h="514504">
                <a:tc>
                  <a:txBody>
                    <a:bodyPr/>
                    <a:lstStyle/>
                    <a:p>
                      <a:r>
                        <a:rPr lang="en-US" sz="1200" dirty="0" smtClean="0">
                          <a:latin typeface="Century Gothic" panose="020B0502020202020204" pitchFamily="34" charset="0"/>
                        </a:rPr>
                        <a:t>Emotion and Behavior Regulation</a:t>
                      </a:r>
                      <a:endParaRPr lang="en-US" sz="1200" dirty="0">
                        <a:latin typeface="Century Gothic" panose="020B0502020202020204" pitchFamily="34" charset="0"/>
                      </a:endParaRPr>
                    </a:p>
                  </a:txBody>
                  <a:tcPr/>
                </a:tc>
                <a:tc>
                  <a:txBody>
                    <a:bodyPr/>
                    <a:lstStyle/>
                    <a:p>
                      <a:r>
                        <a:rPr lang="en-US" sz="1200" dirty="0" smtClean="0">
                          <a:latin typeface="Century Gothic" panose="020B0502020202020204" pitchFamily="34" charset="0"/>
                        </a:rPr>
                        <a:t>Flexibility</a:t>
                      </a:r>
                      <a:endParaRPr lang="en-US" sz="1200" dirty="0">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entury Gothic" panose="020B0502020202020204" pitchFamily="34" charset="0"/>
                        </a:rPr>
                        <a:t>Early writing skills</a:t>
                      </a:r>
                    </a:p>
                    <a:p>
                      <a:endParaRPr lang="en-US" sz="1200" dirty="0">
                        <a:latin typeface="Century Gothic" panose="020B0502020202020204" pitchFamily="34" charset="0"/>
                      </a:endParaRPr>
                    </a:p>
                  </a:txBody>
                  <a:tcPr/>
                </a:tc>
                <a:tc>
                  <a:txBody>
                    <a:bodyPr/>
                    <a:lstStyle/>
                    <a:p>
                      <a:r>
                        <a:rPr lang="en-US" sz="1200" dirty="0" smtClean="0">
                          <a:latin typeface="Century Gothic" panose="020B0502020202020204" pitchFamily="34" charset="0"/>
                        </a:rPr>
                        <a:t>Early Science</a:t>
                      </a:r>
                      <a:r>
                        <a:rPr lang="en-US" sz="1200" baseline="0" dirty="0" smtClean="0">
                          <a:latin typeface="Century Gothic" panose="020B0502020202020204" pitchFamily="34" charset="0"/>
                        </a:rPr>
                        <a:t> Skills</a:t>
                      </a:r>
                      <a:endParaRPr lang="en-US" sz="1200" dirty="0">
                        <a:latin typeface="Century Gothic" panose="020B0502020202020204" pitchFamily="34" charset="0"/>
                      </a:endParaRPr>
                    </a:p>
                  </a:txBody>
                  <a:tcPr/>
                </a:tc>
                <a:tc>
                  <a:txBody>
                    <a:bodyPr/>
                    <a:lstStyle/>
                    <a:p>
                      <a:r>
                        <a:rPr lang="en-US" sz="1200" dirty="0" smtClean="0">
                          <a:latin typeface="Century Gothic" panose="020B0502020202020204" pitchFamily="34" charset="0"/>
                        </a:rPr>
                        <a:t>Health Status</a:t>
                      </a:r>
                      <a:r>
                        <a:rPr lang="en-US" sz="1200" baseline="0" dirty="0" smtClean="0">
                          <a:latin typeface="Century Gothic" panose="020B0502020202020204" pitchFamily="34" charset="0"/>
                        </a:rPr>
                        <a:t> Checklist </a:t>
                      </a:r>
                      <a:endParaRPr lang="en-US" sz="1200" dirty="0">
                        <a:latin typeface="Century Gothic" panose="020B0502020202020204" pitchFamily="34" charset="0"/>
                      </a:endParaRPr>
                    </a:p>
                  </a:txBody>
                  <a:tcPr/>
                </a:tc>
              </a:tr>
              <a:tr h="476096">
                <a:tc>
                  <a:txBody>
                    <a:bodyPr/>
                    <a:lstStyle/>
                    <a:p>
                      <a:r>
                        <a:rPr lang="en-US" sz="1200" dirty="0" smtClean="0">
                          <a:latin typeface="Century Gothic" panose="020B0502020202020204" pitchFamily="34" charset="0"/>
                        </a:rPr>
                        <a:t>Self Care</a:t>
                      </a:r>
                      <a:endParaRPr lang="en-US" sz="1200" dirty="0">
                        <a:latin typeface="Century Gothic" panose="020B0502020202020204" pitchFamily="34" charset="0"/>
                      </a:endParaRPr>
                    </a:p>
                  </a:txBody>
                  <a:tcPr/>
                </a:tc>
                <a:tc>
                  <a:txBody>
                    <a:bodyPr/>
                    <a:lstStyle/>
                    <a:p>
                      <a:r>
                        <a:rPr lang="en-US" sz="1200" dirty="0" smtClean="0">
                          <a:latin typeface="Century Gothic" panose="020B0502020202020204" pitchFamily="34" charset="0"/>
                        </a:rPr>
                        <a:t>Art, Creativity and Dramatic</a:t>
                      </a:r>
                      <a:r>
                        <a:rPr lang="en-US" sz="1200" baseline="0" dirty="0" smtClean="0">
                          <a:latin typeface="Century Gothic" panose="020B0502020202020204" pitchFamily="34" charset="0"/>
                        </a:rPr>
                        <a:t> Play</a:t>
                      </a:r>
                      <a:endParaRPr lang="en-US" sz="1200" dirty="0">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entury Gothic" panose="020B0502020202020204" pitchFamily="34" charset="0"/>
                        </a:rPr>
                        <a:t>Book &amp; print knowledge</a:t>
                      </a:r>
                    </a:p>
                  </a:txBody>
                  <a:tcPr/>
                </a:tc>
                <a:tc>
                  <a:txBody>
                    <a:bodyPr/>
                    <a:lstStyle/>
                    <a:p>
                      <a:endParaRPr lang="en-US" sz="1600">
                        <a:latin typeface="Century Gothic" panose="020B0502020202020204" pitchFamily="34" charset="0"/>
                      </a:endParaRPr>
                    </a:p>
                  </a:txBody>
                  <a:tcPr/>
                </a:tc>
                <a:tc>
                  <a:txBody>
                    <a:bodyPr/>
                    <a:lstStyle/>
                    <a:p>
                      <a:endParaRPr lang="en-US" sz="1600">
                        <a:latin typeface="Century Gothic" panose="020B0502020202020204" pitchFamily="34" charset="0"/>
                      </a:endParaRPr>
                    </a:p>
                  </a:txBody>
                  <a:tcPr/>
                </a:tc>
              </a:tr>
              <a:tr h="518160">
                <a:tc>
                  <a:txBody>
                    <a:bodyPr/>
                    <a:lstStyle/>
                    <a:p>
                      <a:endParaRPr lang="en-US" sz="1600">
                        <a:latin typeface="Century Gothic" panose="020B0502020202020204" pitchFamily="34" charset="0"/>
                      </a:endParaRPr>
                    </a:p>
                  </a:txBody>
                  <a:tcPr/>
                </a:tc>
                <a:tc>
                  <a:txBody>
                    <a:bodyPr/>
                    <a:lstStyle/>
                    <a:p>
                      <a:endParaRPr lang="en-US" sz="1600" dirty="0">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entury Gothic" panose="020B0502020202020204" pitchFamily="34" charset="0"/>
                        </a:rPr>
                        <a:t>Story retell &amp; comprehension</a:t>
                      </a:r>
                    </a:p>
                  </a:txBody>
                  <a:tcPr/>
                </a:tc>
                <a:tc>
                  <a:txBody>
                    <a:bodyPr/>
                    <a:lstStyle/>
                    <a:p>
                      <a:endParaRPr lang="en-US" sz="1600">
                        <a:latin typeface="Century Gothic" panose="020B0502020202020204" pitchFamily="34" charset="0"/>
                      </a:endParaRPr>
                    </a:p>
                  </a:txBody>
                  <a:tcPr/>
                </a:tc>
                <a:tc>
                  <a:txBody>
                    <a:bodyPr/>
                    <a:lstStyle/>
                    <a:p>
                      <a:endParaRPr lang="en-US" sz="1600">
                        <a:latin typeface="Century Gothic" panose="020B0502020202020204" pitchFamily="34" charset="0"/>
                      </a:endParaRPr>
                    </a:p>
                  </a:txBody>
                  <a:tcPr/>
                </a:tc>
              </a:tr>
              <a:tr h="472440">
                <a:tc>
                  <a:txBody>
                    <a:bodyPr/>
                    <a:lstStyle/>
                    <a:p>
                      <a:endParaRPr lang="en-US" sz="1600" dirty="0">
                        <a:latin typeface="Century Gothic" panose="020B0502020202020204" pitchFamily="34" charset="0"/>
                      </a:endParaRPr>
                    </a:p>
                  </a:txBody>
                  <a:tcPr/>
                </a:tc>
                <a:tc>
                  <a:txBody>
                    <a:bodyPr/>
                    <a:lstStyle/>
                    <a:p>
                      <a:endParaRPr lang="en-US" sz="1600" dirty="0">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entury Gothic" panose="020B0502020202020204" pitchFamily="34" charset="0"/>
                        </a:rPr>
                        <a:t>Phonological awareness</a:t>
                      </a:r>
                    </a:p>
                  </a:txBody>
                  <a:tcPr/>
                </a:tc>
                <a:tc>
                  <a:txBody>
                    <a:bodyPr/>
                    <a:lstStyle/>
                    <a:p>
                      <a:endParaRPr lang="en-US" sz="1600">
                        <a:latin typeface="Century Gothic" panose="020B0502020202020204" pitchFamily="34" charset="0"/>
                      </a:endParaRPr>
                    </a:p>
                  </a:txBody>
                  <a:tcPr/>
                </a:tc>
                <a:tc>
                  <a:txBody>
                    <a:bodyPr/>
                    <a:lstStyle/>
                    <a:p>
                      <a:endParaRPr lang="en-US" sz="1600" dirty="0">
                        <a:latin typeface="Century Gothic" panose="020B0502020202020204" pitchFamily="34" charset="0"/>
                      </a:endParaRPr>
                    </a:p>
                  </a:txBody>
                  <a:tcPr/>
                </a:tc>
              </a:tr>
            </a:tbl>
          </a:graphicData>
        </a:graphic>
      </p:graphicFrame>
    </p:spTree>
    <p:extLst>
      <p:ext uri="{BB962C8B-B14F-4D97-AF65-F5344CB8AC3E}">
        <p14:creationId xmlns:p14="http://schemas.microsoft.com/office/powerpoint/2010/main" val="8790598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1143000"/>
          </a:xfrm>
        </p:spPr>
        <p:txBody>
          <a:bodyPr/>
          <a:lstStyle/>
          <a:p>
            <a:r>
              <a:rPr lang="en-US" dirty="0" smtClean="0"/>
              <a:t>Select from List</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838" y="1828800"/>
            <a:ext cx="5862637" cy="35831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6640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524000"/>
            <a:ext cx="8229600" cy="3916363"/>
          </a:xfrm>
        </p:spPr>
        <p:txBody>
          <a:bodyPr/>
          <a:lstStyle/>
          <a:p>
            <a:pPr marL="0" indent="0">
              <a:buNone/>
            </a:pPr>
            <a:r>
              <a:rPr lang="en-US" dirty="0" smtClean="0"/>
              <a:t>Provides:</a:t>
            </a:r>
          </a:p>
          <a:p>
            <a:r>
              <a:rPr lang="en-US" dirty="0" smtClean="0"/>
              <a:t>Child’s overall results</a:t>
            </a:r>
          </a:p>
          <a:p>
            <a:r>
              <a:rPr lang="en-US" dirty="0" smtClean="0"/>
              <a:t>Individual task results</a:t>
            </a:r>
          </a:p>
          <a:p>
            <a:pPr marL="0" indent="0">
              <a:buNone/>
            </a:pPr>
            <a:endParaRPr lang="en-US" dirty="0"/>
          </a:p>
        </p:txBody>
      </p:sp>
      <p:sp>
        <p:nvSpPr>
          <p:cNvPr id="4" name="Title 3"/>
          <p:cNvSpPr>
            <a:spLocks noGrp="1"/>
          </p:cNvSpPr>
          <p:nvPr>
            <p:ph type="title"/>
          </p:nvPr>
        </p:nvSpPr>
        <p:spPr/>
        <p:txBody>
          <a:bodyPr/>
          <a:lstStyle/>
          <a:p>
            <a:r>
              <a:rPr lang="en-US" dirty="0" smtClean="0"/>
              <a:t>Child Summary</a:t>
            </a:r>
            <a:endParaRPr lang="en-US" dirty="0"/>
          </a:p>
        </p:txBody>
      </p:sp>
    </p:spTree>
    <p:extLst>
      <p:ext uri="{BB962C8B-B14F-4D97-AF65-F5344CB8AC3E}">
        <p14:creationId xmlns:p14="http://schemas.microsoft.com/office/powerpoint/2010/main" val="5682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lstStyle/>
          <a:p>
            <a:r>
              <a:rPr lang="en-US" dirty="0" smtClean="0"/>
              <a:t>Summary Selection Page</a:t>
            </a:r>
            <a:endParaRPr lang="en-US" dirty="0"/>
          </a:p>
        </p:txBody>
      </p:sp>
      <p:pic>
        <p:nvPicPr>
          <p:cNvPr id="30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37986" y="1600200"/>
            <a:ext cx="6268028" cy="42211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46027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Student Summary </a:t>
            </a:r>
            <a:r>
              <a:rPr lang="en-US" b="0" dirty="0" smtClean="0"/>
              <a:t>Report</a:t>
            </a:r>
            <a:endParaRPr lang="en-US" b="0" dirty="0"/>
          </a:p>
        </p:txBody>
      </p:sp>
      <p:pic>
        <p:nvPicPr>
          <p:cNvPr id="5" name="Content Placeholder 4" descr="Student_Summary (1).pdf - Adobe Acrobat Pro"/>
          <p:cNvPicPr>
            <a:picLocks noGrp="1" noChangeAspect="1"/>
          </p:cNvPicPr>
          <p:nvPr>
            <p:ph idx="1"/>
          </p:nvPr>
        </p:nvPicPr>
        <p:blipFill rotWithShape="1">
          <a:blip r:embed="rId3">
            <a:extLst>
              <a:ext uri="{28A0092B-C50C-407E-A947-70E740481C1C}">
                <a14:useLocalDpi xmlns:a14="http://schemas.microsoft.com/office/drawing/2010/main" val="0"/>
              </a:ext>
            </a:extLst>
          </a:blip>
          <a:srcRect l="5835" t="15739" r="14699" b="2178"/>
          <a:stretch/>
        </p:blipFill>
        <p:spPr>
          <a:xfrm>
            <a:off x="667595" y="1295400"/>
            <a:ext cx="7808810" cy="4572000"/>
          </a:xfrm>
        </p:spPr>
      </p:pic>
    </p:spTree>
    <p:extLst>
      <p:ext uri="{BB962C8B-B14F-4D97-AF65-F5344CB8AC3E}">
        <p14:creationId xmlns:p14="http://schemas.microsoft.com/office/powerpoint/2010/main" val="174780501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intervention</a:t>
            </a:r>
            <a:endParaRPr lang="en-US" dirty="0"/>
          </a:p>
        </p:txBody>
      </p:sp>
      <p:sp>
        <p:nvSpPr>
          <p:cNvPr id="3" name="Content Placeholder 2"/>
          <p:cNvSpPr>
            <a:spLocks noGrp="1"/>
          </p:cNvSpPr>
          <p:nvPr>
            <p:ph idx="1"/>
          </p:nvPr>
        </p:nvSpPr>
        <p:spPr/>
        <p:txBody>
          <a:bodyPr/>
          <a:lstStyle/>
          <a:p>
            <a:r>
              <a:rPr lang="en-US" dirty="0" smtClean="0"/>
              <a:t>Use the small grouping tool</a:t>
            </a:r>
          </a:p>
          <a:p>
            <a:pPr marL="0" indent="0">
              <a:buNone/>
            </a:pPr>
            <a:endParaRPr lang="en-US" sz="2000" dirty="0" smtClean="0"/>
          </a:p>
          <a:p>
            <a:r>
              <a:rPr lang="en-US" dirty="0" smtClean="0"/>
              <a:t>Use CIRCLE online activity collection</a:t>
            </a:r>
          </a:p>
          <a:p>
            <a:pPr marL="0" indent="0">
              <a:buNone/>
            </a:pPr>
            <a:endParaRPr lang="en-US" sz="2000" dirty="0" smtClean="0"/>
          </a:p>
          <a:p>
            <a:r>
              <a:rPr lang="en-US" dirty="0" smtClean="0"/>
              <a:t>Utilize CLI Engage on-line Professional Development for teachers</a:t>
            </a:r>
          </a:p>
          <a:p>
            <a:pPr marL="0" indent="0">
              <a:buNone/>
            </a:pPr>
            <a:endParaRPr lang="en-US" sz="2000" dirty="0" smtClean="0"/>
          </a:p>
          <a:p>
            <a:r>
              <a:rPr lang="en-US" dirty="0" smtClean="0"/>
              <a:t>CLI Engage CIRCLE Activity collection.</a:t>
            </a:r>
          </a:p>
          <a:p>
            <a:endParaRPr lang="en-US" dirty="0" smtClean="0"/>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887399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If you need assistance…</a:t>
            </a:r>
            <a:endParaRPr lang="en-US"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929" t="6348" r="10023" b="9357"/>
          <a:stretch/>
        </p:blipFill>
        <p:spPr>
          <a:xfrm>
            <a:off x="1752600" y="2590800"/>
            <a:ext cx="5715000" cy="2683660"/>
          </a:xfrm>
        </p:spPr>
      </p:pic>
      <p:sp>
        <p:nvSpPr>
          <p:cNvPr id="3" name="TextBox 2"/>
          <p:cNvSpPr txBox="1"/>
          <p:nvPr/>
        </p:nvSpPr>
        <p:spPr>
          <a:xfrm>
            <a:off x="609600" y="1439704"/>
            <a:ext cx="8382000" cy="98488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latin typeface="Century Gothic" panose="020B0502020202020204" pitchFamily="34" charset="0"/>
              </a:rPr>
              <a:t>Submit a “Help Ticket” through the CLI Engage Dashboard. </a:t>
            </a: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smtClean="0">
                <a:latin typeface="Century Gothic" panose="020B0502020202020204" pitchFamily="34" charset="0"/>
              </a:rPr>
              <a:t>Questions will be addressed by trained CLI staff members.</a:t>
            </a:r>
          </a:p>
          <a:p>
            <a:pPr marL="285750" indent="-285750">
              <a:buFont typeface="Arial" panose="020B0604020202020204" pitchFamily="34" charset="0"/>
              <a:buChar char="•"/>
            </a:pPr>
            <a:endParaRPr lang="en-US" dirty="0">
              <a:latin typeface="Century Gothic" panose="020B0502020202020204" pitchFamily="34" charset="0"/>
            </a:endParaRPr>
          </a:p>
        </p:txBody>
      </p:sp>
    </p:spTree>
    <p:extLst>
      <p:ext uri="{BB962C8B-B14F-4D97-AF65-F5344CB8AC3E}">
        <p14:creationId xmlns:p14="http://schemas.microsoft.com/office/powerpoint/2010/main" val="628978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33400" y="286336"/>
            <a:ext cx="8153400" cy="990600"/>
          </a:xfrm>
          <a:prstGeom prst="rect">
            <a:avLst/>
          </a:prstGeom>
        </p:spPr>
        <p:txBody>
          <a:bodyPr vert="horz" anchor="ctr">
            <a:normAutofit fontScale="85000" lnSpcReduction="100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dirty="0" smtClean="0">
                <a:ln w="12700">
                  <a:noFill/>
                  <a:prstDash val="solid"/>
                </a:ln>
                <a:solidFill>
                  <a:srgbClr val="FF0000"/>
                </a:solidFill>
                <a:effectLst>
                  <a:outerShdw blurRad="41275" dist="20320" dir="1800000" algn="tl" rotWithShape="0">
                    <a:srgbClr val="000000">
                      <a:alpha val="40000"/>
                    </a:srgbClr>
                  </a:outerShdw>
                </a:effectLst>
                <a:latin typeface="Century Gothic" panose="020B0502020202020204" pitchFamily="34" charset="0"/>
              </a:rPr>
              <a:t>Progress Monitoring Customization</a:t>
            </a:r>
            <a:endParaRPr lang="en-US" dirty="0">
              <a:ln w="12700">
                <a:noFill/>
                <a:prstDash val="solid"/>
              </a:ln>
              <a:solidFill>
                <a:srgbClr val="FF0000"/>
              </a:solidFill>
              <a:effectLst>
                <a:outerShdw blurRad="41275" dist="20320" dir="1800000" algn="tl" rotWithShape="0">
                  <a:srgbClr val="000000">
                    <a:alpha val="40000"/>
                  </a:srgbClr>
                </a:outerShdw>
              </a:effectLst>
              <a:latin typeface="Century Gothic" panose="020B0502020202020204" pitchFamily="34" charset="0"/>
            </a:endParaRPr>
          </a:p>
        </p:txBody>
      </p:sp>
      <p:sp>
        <p:nvSpPr>
          <p:cNvPr id="3" name="TextBox 2"/>
          <p:cNvSpPr txBox="1"/>
          <p:nvPr/>
        </p:nvSpPr>
        <p:spPr>
          <a:xfrm>
            <a:off x="990600" y="1524000"/>
            <a:ext cx="7315200" cy="390876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Century Gothic" panose="020B0502020202020204" pitchFamily="34" charset="0"/>
              </a:rPr>
              <a:t>Available in </a:t>
            </a:r>
            <a:r>
              <a:rPr lang="en-US" sz="2800" b="1" dirty="0" smtClean="0">
                <a:latin typeface="Century Gothic" panose="020B0502020202020204" pitchFamily="34" charset="0"/>
              </a:rPr>
              <a:t>English and Spanish</a:t>
            </a:r>
          </a:p>
          <a:p>
            <a:pPr marL="457200" indent="-457200">
              <a:buFont typeface="Arial" panose="020B0604020202020204" pitchFamily="34" charset="0"/>
              <a:buChar char="•"/>
            </a:pPr>
            <a:r>
              <a:rPr lang="en-US" sz="2800" b="1" dirty="0" smtClean="0">
                <a:latin typeface="Century Gothic" panose="020B0502020202020204" pitchFamily="34" charset="0"/>
              </a:rPr>
              <a:t>Choose</a:t>
            </a:r>
            <a:r>
              <a:rPr lang="en-US" sz="2800" dirty="0" smtClean="0">
                <a:latin typeface="Century Gothic" panose="020B0502020202020204" pitchFamily="34" charset="0"/>
              </a:rPr>
              <a:t> your own progress monitoring </a:t>
            </a:r>
            <a:r>
              <a:rPr lang="en-US" sz="2800" b="1" dirty="0" smtClean="0">
                <a:latin typeface="Century Gothic" panose="020B0502020202020204" pitchFamily="34" charset="0"/>
              </a:rPr>
              <a:t>windows</a:t>
            </a:r>
          </a:p>
          <a:p>
            <a:pPr marL="457200" indent="-457200">
              <a:buFont typeface="Arial" panose="020B0604020202020204" pitchFamily="34" charset="0"/>
              <a:buChar char="•"/>
            </a:pPr>
            <a:r>
              <a:rPr lang="en-US" sz="2800" b="1" dirty="0" smtClean="0">
                <a:latin typeface="Century Gothic" panose="020B0502020202020204" pitchFamily="34" charset="0"/>
              </a:rPr>
              <a:t>Prioritize measures </a:t>
            </a:r>
            <a:r>
              <a:rPr lang="en-US" sz="2800" dirty="0" smtClean="0">
                <a:latin typeface="Century Gothic" panose="020B0502020202020204" pitchFamily="34" charset="0"/>
              </a:rPr>
              <a:t>according to local needs</a:t>
            </a:r>
          </a:p>
          <a:p>
            <a:pPr marL="457200" indent="-457200">
              <a:buFont typeface="Arial" panose="020B0604020202020204" pitchFamily="34" charset="0"/>
              <a:buChar char="•"/>
            </a:pPr>
            <a:r>
              <a:rPr lang="en-US" sz="2800" b="1" dirty="0" smtClean="0">
                <a:latin typeface="Century Gothic" panose="020B0502020202020204" pitchFamily="34" charset="0"/>
              </a:rPr>
              <a:t>Exclude</a:t>
            </a:r>
            <a:r>
              <a:rPr lang="en-US" sz="2800" dirty="0" smtClean="0">
                <a:latin typeface="Century Gothic" panose="020B0502020202020204" pitchFamily="34" charset="0"/>
              </a:rPr>
              <a:t> individual or classes of children as needed</a:t>
            </a:r>
          </a:p>
          <a:p>
            <a:pPr marL="457200" indent="-457200">
              <a:buFont typeface="Arial" panose="020B0604020202020204" pitchFamily="34" charset="0"/>
              <a:buChar char="•"/>
            </a:pPr>
            <a:r>
              <a:rPr lang="en-US" sz="2800" b="1" dirty="0" smtClean="0">
                <a:latin typeface="Century Gothic" panose="020B0502020202020204" pitchFamily="34" charset="0"/>
              </a:rPr>
              <a:t>Export data</a:t>
            </a:r>
            <a:r>
              <a:rPr lang="en-US" sz="2800" dirty="0" smtClean="0">
                <a:latin typeface="Century Gothic" panose="020B0502020202020204" pitchFamily="34" charset="0"/>
              </a:rPr>
              <a:t> for independent analysis</a:t>
            </a:r>
          </a:p>
          <a:p>
            <a:endParaRPr lang="en-US" sz="2400" dirty="0">
              <a:latin typeface="Century Gothic" panose="020B0502020202020204" pitchFamily="34" charset="0"/>
            </a:endParaRPr>
          </a:p>
        </p:txBody>
      </p:sp>
    </p:spTree>
    <p:extLst>
      <p:ext uri="{BB962C8B-B14F-4D97-AF65-F5344CB8AC3E}">
        <p14:creationId xmlns:p14="http://schemas.microsoft.com/office/powerpoint/2010/main" val="229396341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1554</TotalTime>
  <Words>6008</Words>
  <Application>Microsoft Office PowerPoint</Application>
  <PresentationFormat>On-screen Show (4:3)</PresentationFormat>
  <Paragraphs>846</Paragraphs>
  <Slides>85</Slides>
  <Notes>68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ＭＳ Ｐゴシック</vt:lpstr>
      <vt:lpstr>Amplify Regular</vt:lpstr>
      <vt:lpstr>Arial</vt:lpstr>
      <vt:lpstr>Calibri</vt:lpstr>
      <vt:lpstr>Century Gothic</vt:lpstr>
      <vt:lpstr>Courier New</vt:lpstr>
      <vt:lpstr>Levenim MT</vt:lpstr>
      <vt:lpstr>Times New Roman</vt:lpstr>
      <vt:lpstr>Wingdings</vt:lpstr>
      <vt:lpstr>Office Theme</vt:lpstr>
      <vt:lpstr>PowerPoint Presentation</vt:lpstr>
      <vt:lpstr>Why Do Teachers Assess? Using Data to Improve Practice</vt:lpstr>
      <vt:lpstr>Assessment Overview</vt:lpstr>
      <vt:lpstr>Why CIRCLE Progress Monitoring ? </vt:lpstr>
      <vt:lpstr>What type of assessment?</vt:lpstr>
      <vt:lpstr>PowerPoint Presentation</vt:lpstr>
      <vt:lpstr>Head Start Child Development and Early Learning Framework </vt:lpstr>
      <vt:lpstr>Head Start Domains and  CIRCLE Progress Monitoring </vt:lpstr>
      <vt:lpstr>PowerPoint Presentation</vt:lpstr>
      <vt:lpstr>Administering the Assessment </vt:lpstr>
      <vt:lpstr>Assessment Do’s &amp; Don’ts of Assessment Administration</vt:lpstr>
      <vt:lpstr>Assessment Environment</vt:lpstr>
      <vt:lpstr> Technology Essentials</vt:lpstr>
      <vt:lpstr>CLI Engage Dashboard</vt:lpstr>
      <vt:lpstr>Accessing the CIRCLE Progress Monitoring System</vt:lpstr>
      <vt:lpstr>Class View Page</vt:lpstr>
      <vt:lpstr>Class View </vt:lpstr>
      <vt:lpstr>Launching an Assessment</vt:lpstr>
      <vt:lpstr>Extra Screen after “Launch”</vt:lpstr>
      <vt:lpstr>Rapid Letter Naming</vt:lpstr>
      <vt:lpstr>Introductory Page</vt:lpstr>
      <vt:lpstr>Sample Stimulus</vt:lpstr>
      <vt:lpstr>Closing Screen for Students</vt:lpstr>
      <vt:lpstr>Results Screen</vt:lpstr>
      <vt:lpstr>Invalidating an Assessment</vt:lpstr>
      <vt:lpstr>Rapid Vocabulary Naming</vt:lpstr>
      <vt:lpstr>Introductory Screen</vt:lpstr>
      <vt:lpstr>Warm-up Items</vt:lpstr>
      <vt:lpstr>“Ready” Screen</vt:lpstr>
      <vt:lpstr>Sample Item</vt:lpstr>
      <vt:lpstr>Closing Screen for Student</vt:lpstr>
      <vt:lpstr>Results Screen</vt:lpstr>
      <vt:lpstr>Rapid Vocabulary Naming Administration Video</vt:lpstr>
      <vt:lpstr>Rapid Vocabulary  Group Practice</vt:lpstr>
      <vt:lpstr>Phonological Awareness </vt:lpstr>
      <vt:lpstr> Phonological Awareness Subtests</vt:lpstr>
      <vt:lpstr>Sample Item</vt:lpstr>
      <vt:lpstr>Results Screen</vt:lpstr>
      <vt:lpstr>Phonological Awareness Administration Videos</vt:lpstr>
      <vt:lpstr>Phonological Awareness Administration Videos</vt:lpstr>
      <vt:lpstr>Phonological Awareness  Group Practice </vt:lpstr>
      <vt:lpstr>Math Component</vt:lpstr>
      <vt:lpstr>Math Tasks in CIRCLE Assessment</vt:lpstr>
      <vt:lpstr>Task: Rote Counting</vt:lpstr>
      <vt:lpstr>Task: Set Counting</vt:lpstr>
      <vt:lpstr>Task: Number Discrimination</vt:lpstr>
      <vt:lpstr>Task: Number Naming</vt:lpstr>
      <vt:lpstr>Task: Shape Discrimination</vt:lpstr>
      <vt:lpstr>Task: Shape Naming</vt:lpstr>
      <vt:lpstr>Task: Operations</vt:lpstr>
      <vt:lpstr>Closing Screen for Student</vt:lpstr>
      <vt:lpstr>Results Screen</vt:lpstr>
      <vt:lpstr>Math  Administration Video </vt:lpstr>
      <vt:lpstr>Math Group Activity</vt:lpstr>
      <vt:lpstr>Book &amp; Print</vt:lpstr>
      <vt:lpstr>Book and Print Administration Video </vt:lpstr>
      <vt:lpstr>Book and Print Group Practice</vt:lpstr>
      <vt:lpstr>Science and Social Studies</vt:lpstr>
      <vt:lpstr>Sample Item</vt:lpstr>
      <vt:lpstr>Results Screen</vt:lpstr>
      <vt:lpstr>Closing Screen for Student</vt:lpstr>
      <vt:lpstr>Observables </vt:lpstr>
      <vt:lpstr>Observables  Administration Video  </vt:lpstr>
      <vt:lpstr>Observables Group Practice</vt:lpstr>
      <vt:lpstr> Reports</vt:lpstr>
      <vt:lpstr>CIRCLE Progress Monitoring Reporting</vt:lpstr>
      <vt:lpstr>Class Summary</vt:lpstr>
      <vt:lpstr>Summary Selection Page</vt:lpstr>
      <vt:lpstr>Class Summary Report</vt:lpstr>
      <vt:lpstr>What is Response to Intervention (RTI)?</vt:lpstr>
      <vt:lpstr>Whole Group Language Instruction</vt:lpstr>
      <vt:lpstr>Whole Group Phonological Instruction</vt:lpstr>
      <vt:lpstr>Grouping Tool</vt:lpstr>
      <vt:lpstr>Grouping Tools</vt:lpstr>
      <vt:lpstr>View Groups</vt:lpstr>
      <vt:lpstr>Custom Groups</vt:lpstr>
      <vt:lpstr>Benefits of Small Group Instruction</vt:lpstr>
      <vt:lpstr>Creating Reports</vt:lpstr>
      <vt:lpstr>Drag and Drop</vt:lpstr>
      <vt:lpstr>Select from List</vt:lpstr>
      <vt:lpstr>Child Summary</vt:lpstr>
      <vt:lpstr>Summary Selection Page</vt:lpstr>
      <vt:lpstr>Student Summary Report</vt:lpstr>
      <vt:lpstr>Planning intervention</vt:lpstr>
      <vt:lpstr>If you need assistance…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Croom, Alison</dc:creator>
  <cp:lastModifiedBy>Lindley, Jennifer M</cp:lastModifiedBy>
  <cp:revision>108</cp:revision>
  <dcterms:created xsi:type="dcterms:W3CDTF">2015-04-14T14:54:19Z</dcterms:created>
  <dcterms:modified xsi:type="dcterms:W3CDTF">2015-08-11T14:57:24Z</dcterms:modified>
</cp:coreProperties>
</file>